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6" r:id="rId4"/>
    <p:sldId id="274" r:id="rId5"/>
    <p:sldId id="258" r:id="rId6"/>
    <p:sldId id="260" r:id="rId7"/>
    <p:sldId id="271" r:id="rId8"/>
    <p:sldId id="272" r:id="rId9"/>
    <p:sldId id="259" r:id="rId10"/>
    <p:sldId id="26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2B84"/>
    <a:srgbClr val="EA7125"/>
    <a:srgbClr val="44687D"/>
    <a:srgbClr val="484847"/>
    <a:srgbClr val="FECB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4C32B4-7121-4A02-BDB8-38B55FF33A3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041A6E-1962-43FE-B094-6C1B3A9007DE}">
      <dgm:prSet/>
      <dgm:spPr/>
      <dgm:t>
        <a:bodyPr/>
        <a:lstStyle/>
        <a:p>
          <a:r>
            <a:rPr lang="en-US" dirty="0"/>
            <a:t>This five-year plan establishes an overarching framework that can evolve with external changes such as funding or federal policy shifts. It balances stability with flexibility. </a:t>
          </a:r>
        </a:p>
      </dgm:t>
    </dgm:pt>
    <dgm:pt modelId="{6B4114B6-A845-482A-BD9C-1FBF2D3DBA11}" type="parTrans" cxnId="{F2BAB9B1-71A9-4213-94EE-D821E6165CD0}">
      <dgm:prSet/>
      <dgm:spPr/>
      <dgm:t>
        <a:bodyPr/>
        <a:lstStyle/>
        <a:p>
          <a:endParaRPr lang="en-US"/>
        </a:p>
      </dgm:t>
    </dgm:pt>
    <dgm:pt modelId="{DDE81A09-9F19-4860-B6BB-624E6A090F3D}" type="sibTrans" cxnId="{F2BAB9B1-71A9-4213-94EE-D821E6165CD0}">
      <dgm:prSet/>
      <dgm:spPr/>
      <dgm:t>
        <a:bodyPr/>
        <a:lstStyle/>
        <a:p>
          <a:endParaRPr lang="en-US"/>
        </a:p>
      </dgm:t>
    </dgm:pt>
    <dgm:pt modelId="{6115CA32-21D1-4950-A0BE-474F76EC172A}">
      <dgm:prSet/>
      <dgm:spPr/>
      <dgm:t>
        <a:bodyPr/>
        <a:lstStyle/>
        <a:p>
          <a:r>
            <a:rPr lang="en-US" dirty="0"/>
            <a:t>By 2031, The Arc will be more connected, technologically capable, financially resilient, and deeply engaged with our community, an employer and provider of choice.</a:t>
          </a:r>
        </a:p>
      </dgm:t>
    </dgm:pt>
    <dgm:pt modelId="{84D7DD3C-1F3B-4D38-B867-267DE89F5C91}" type="parTrans" cxnId="{03B26A8B-71E2-47C9-B7A4-8D6A27B5CEB5}">
      <dgm:prSet/>
      <dgm:spPr/>
      <dgm:t>
        <a:bodyPr/>
        <a:lstStyle/>
        <a:p>
          <a:endParaRPr lang="en-US"/>
        </a:p>
      </dgm:t>
    </dgm:pt>
    <dgm:pt modelId="{7210ECD6-0B2E-4EC5-B9EE-1B177EF86E78}" type="sibTrans" cxnId="{03B26A8B-71E2-47C9-B7A4-8D6A27B5CEB5}">
      <dgm:prSet/>
      <dgm:spPr/>
      <dgm:t>
        <a:bodyPr/>
        <a:lstStyle/>
        <a:p>
          <a:endParaRPr lang="en-US"/>
        </a:p>
      </dgm:t>
    </dgm:pt>
    <dgm:pt modelId="{D93A27F1-6712-4969-BF15-E8006BCF025F}" type="pres">
      <dgm:prSet presAssocID="{2B4C32B4-7121-4A02-BDB8-38B55FF33A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4A24019-0659-4BC2-B265-F731C4523D9E}" type="pres">
      <dgm:prSet presAssocID="{05041A6E-1962-43FE-B094-6C1B3A9007DE}" presName="hierRoot1" presStyleCnt="0"/>
      <dgm:spPr/>
    </dgm:pt>
    <dgm:pt modelId="{5BB8E7CE-6845-4643-8897-AE13D5603F71}" type="pres">
      <dgm:prSet presAssocID="{05041A6E-1962-43FE-B094-6C1B3A9007DE}" presName="composite" presStyleCnt="0"/>
      <dgm:spPr/>
    </dgm:pt>
    <dgm:pt modelId="{FF91E83B-9A1B-4F52-BC83-2622912F45E7}" type="pres">
      <dgm:prSet presAssocID="{05041A6E-1962-43FE-B094-6C1B3A9007DE}" presName="background" presStyleLbl="node0" presStyleIdx="0" presStyleCnt="2"/>
      <dgm:spPr>
        <a:solidFill>
          <a:schemeClr val="accent6">
            <a:lumMod val="75000"/>
          </a:schemeClr>
        </a:solidFill>
      </dgm:spPr>
    </dgm:pt>
    <dgm:pt modelId="{918BAD83-FB90-4502-A675-326BE04B3292}" type="pres">
      <dgm:prSet presAssocID="{05041A6E-1962-43FE-B094-6C1B3A9007DE}" presName="text" presStyleLbl="fgAcc0" presStyleIdx="0" presStyleCnt="2">
        <dgm:presLayoutVars>
          <dgm:chPref val="3"/>
        </dgm:presLayoutVars>
      </dgm:prSet>
      <dgm:spPr/>
    </dgm:pt>
    <dgm:pt modelId="{E1B99F62-A35C-4FAC-9A02-9CFFE103FD7E}" type="pres">
      <dgm:prSet presAssocID="{05041A6E-1962-43FE-B094-6C1B3A9007DE}" presName="hierChild2" presStyleCnt="0"/>
      <dgm:spPr/>
    </dgm:pt>
    <dgm:pt modelId="{15D4BCA4-6089-4E57-93EC-76553DBA4B81}" type="pres">
      <dgm:prSet presAssocID="{6115CA32-21D1-4950-A0BE-474F76EC172A}" presName="hierRoot1" presStyleCnt="0"/>
      <dgm:spPr/>
    </dgm:pt>
    <dgm:pt modelId="{8B095799-9EA1-48AF-A08E-1803FBEE2D47}" type="pres">
      <dgm:prSet presAssocID="{6115CA32-21D1-4950-A0BE-474F76EC172A}" presName="composite" presStyleCnt="0"/>
      <dgm:spPr/>
    </dgm:pt>
    <dgm:pt modelId="{E69C427C-4722-4AED-BE28-134DFEF9EF8D}" type="pres">
      <dgm:prSet presAssocID="{6115CA32-21D1-4950-A0BE-474F76EC172A}" presName="background" presStyleLbl="node0" presStyleIdx="1" presStyleCnt="2"/>
      <dgm:spPr>
        <a:solidFill>
          <a:srgbClr val="5C2B84"/>
        </a:solidFill>
      </dgm:spPr>
    </dgm:pt>
    <dgm:pt modelId="{630FFDA1-B7C0-461B-84F1-67098609E883}" type="pres">
      <dgm:prSet presAssocID="{6115CA32-21D1-4950-A0BE-474F76EC172A}" presName="text" presStyleLbl="fgAcc0" presStyleIdx="1" presStyleCnt="2">
        <dgm:presLayoutVars>
          <dgm:chPref val="3"/>
        </dgm:presLayoutVars>
      </dgm:prSet>
      <dgm:spPr/>
    </dgm:pt>
    <dgm:pt modelId="{96C39A0E-9C6D-46D3-B038-6F8FE45DB472}" type="pres">
      <dgm:prSet presAssocID="{6115CA32-21D1-4950-A0BE-474F76EC172A}" presName="hierChild2" presStyleCnt="0"/>
      <dgm:spPr/>
    </dgm:pt>
  </dgm:ptLst>
  <dgm:cxnLst>
    <dgm:cxn modelId="{E82B920D-D810-4CB9-8666-93CC7626B03F}" type="presOf" srcId="{6115CA32-21D1-4950-A0BE-474F76EC172A}" destId="{630FFDA1-B7C0-461B-84F1-67098609E883}" srcOrd="0" destOrd="0" presId="urn:microsoft.com/office/officeart/2005/8/layout/hierarchy1"/>
    <dgm:cxn modelId="{214C6845-9D8B-44BE-8796-AF05DB2DCA52}" type="presOf" srcId="{2B4C32B4-7121-4A02-BDB8-38B55FF33A31}" destId="{D93A27F1-6712-4969-BF15-E8006BCF025F}" srcOrd="0" destOrd="0" presId="urn:microsoft.com/office/officeart/2005/8/layout/hierarchy1"/>
    <dgm:cxn modelId="{03B26A8B-71E2-47C9-B7A4-8D6A27B5CEB5}" srcId="{2B4C32B4-7121-4A02-BDB8-38B55FF33A31}" destId="{6115CA32-21D1-4950-A0BE-474F76EC172A}" srcOrd="1" destOrd="0" parTransId="{84D7DD3C-1F3B-4D38-B867-267DE89F5C91}" sibTransId="{7210ECD6-0B2E-4EC5-B9EE-1B177EF86E78}"/>
    <dgm:cxn modelId="{F2BAB9B1-71A9-4213-94EE-D821E6165CD0}" srcId="{2B4C32B4-7121-4A02-BDB8-38B55FF33A31}" destId="{05041A6E-1962-43FE-B094-6C1B3A9007DE}" srcOrd="0" destOrd="0" parTransId="{6B4114B6-A845-482A-BD9C-1FBF2D3DBA11}" sibTransId="{DDE81A09-9F19-4860-B6BB-624E6A090F3D}"/>
    <dgm:cxn modelId="{5EA76BEB-E661-4688-ADC7-332565C5206B}" type="presOf" srcId="{05041A6E-1962-43FE-B094-6C1B3A9007DE}" destId="{918BAD83-FB90-4502-A675-326BE04B3292}" srcOrd="0" destOrd="0" presId="urn:microsoft.com/office/officeart/2005/8/layout/hierarchy1"/>
    <dgm:cxn modelId="{C35CC5F9-5543-498D-A341-A343CBD57F8D}" type="presParOf" srcId="{D93A27F1-6712-4969-BF15-E8006BCF025F}" destId="{C4A24019-0659-4BC2-B265-F731C4523D9E}" srcOrd="0" destOrd="0" presId="urn:microsoft.com/office/officeart/2005/8/layout/hierarchy1"/>
    <dgm:cxn modelId="{9D5E7C63-7857-427C-A074-44729505F3D3}" type="presParOf" srcId="{C4A24019-0659-4BC2-B265-F731C4523D9E}" destId="{5BB8E7CE-6845-4643-8897-AE13D5603F71}" srcOrd="0" destOrd="0" presId="urn:microsoft.com/office/officeart/2005/8/layout/hierarchy1"/>
    <dgm:cxn modelId="{F88989C1-887B-43BB-8CD8-F35ECA055028}" type="presParOf" srcId="{5BB8E7CE-6845-4643-8897-AE13D5603F71}" destId="{FF91E83B-9A1B-4F52-BC83-2622912F45E7}" srcOrd="0" destOrd="0" presId="urn:microsoft.com/office/officeart/2005/8/layout/hierarchy1"/>
    <dgm:cxn modelId="{4F7B9D6F-0708-4F8C-AC99-5EBD9119804C}" type="presParOf" srcId="{5BB8E7CE-6845-4643-8897-AE13D5603F71}" destId="{918BAD83-FB90-4502-A675-326BE04B3292}" srcOrd="1" destOrd="0" presId="urn:microsoft.com/office/officeart/2005/8/layout/hierarchy1"/>
    <dgm:cxn modelId="{BC0C9BEF-F03A-4CC6-A3CE-6C911C1F72C2}" type="presParOf" srcId="{C4A24019-0659-4BC2-B265-F731C4523D9E}" destId="{E1B99F62-A35C-4FAC-9A02-9CFFE103FD7E}" srcOrd="1" destOrd="0" presId="urn:microsoft.com/office/officeart/2005/8/layout/hierarchy1"/>
    <dgm:cxn modelId="{26477057-4BBD-4A52-A061-7C0B5128A136}" type="presParOf" srcId="{D93A27F1-6712-4969-BF15-E8006BCF025F}" destId="{15D4BCA4-6089-4E57-93EC-76553DBA4B81}" srcOrd="1" destOrd="0" presId="urn:microsoft.com/office/officeart/2005/8/layout/hierarchy1"/>
    <dgm:cxn modelId="{4171D282-2912-41AD-8984-2959033E7B18}" type="presParOf" srcId="{15D4BCA4-6089-4E57-93EC-76553DBA4B81}" destId="{8B095799-9EA1-48AF-A08E-1803FBEE2D47}" srcOrd="0" destOrd="0" presId="urn:microsoft.com/office/officeart/2005/8/layout/hierarchy1"/>
    <dgm:cxn modelId="{DB79C68B-4C9A-4192-868A-16928DFD2EA1}" type="presParOf" srcId="{8B095799-9EA1-48AF-A08E-1803FBEE2D47}" destId="{E69C427C-4722-4AED-BE28-134DFEF9EF8D}" srcOrd="0" destOrd="0" presId="urn:microsoft.com/office/officeart/2005/8/layout/hierarchy1"/>
    <dgm:cxn modelId="{2985A878-BB3E-4F63-8A20-33EA8D7DC1B1}" type="presParOf" srcId="{8B095799-9EA1-48AF-A08E-1803FBEE2D47}" destId="{630FFDA1-B7C0-461B-84F1-67098609E883}" srcOrd="1" destOrd="0" presId="urn:microsoft.com/office/officeart/2005/8/layout/hierarchy1"/>
    <dgm:cxn modelId="{AFEF131B-6C5F-4152-BA73-F594B791C057}" type="presParOf" srcId="{15D4BCA4-6089-4E57-93EC-76553DBA4B81}" destId="{96C39A0E-9C6D-46D3-B038-6F8FE45DB4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EAC4C2-0EAF-4D72-A224-85460D0410C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5" csCatId="colorful" phldr="1"/>
      <dgm:spPr/>
      <dgm:t>
        <a:bodyPr/>
        <a:lstStyle/>
        <a:p>
          <a:endParaRPr lang="en-US"/>
        </a:p>
      </dgm:t>
    </dgm:pt>
    <dgm:pt modelId="{4FE12EB5-16B4-44FF-AEEE-F44C38A739D2}">
      <dgm:prSet custT="1"/>
      <dgm:spPr/>
      <dgm:t>
        <a:bodyPr/>
        <a:lstStyle/>
        <a:p>
          <a:pPr>
            <a:defRPr cap="all"/>
          </a:pPr>
          <a:r>
            <a:rPr lang="en-US" sz="1200" b="1" i="0" u="sng" dirty="0"/>
            <a:t>Goal 1</a:t>
          </a:r>
          <a:r>
            <a:rPr lang="en-US" sz="1200" dirty="0"/>
            <a:t> </a:t>
          </a:r>
        </a:p>
        <a:p>
          <a:pPr>
            <a:defRPr cap="all"/>
          </a:pPr>
          <a:r>
            <a:rPr lang="en-US" sz="1200" dirty="0"/>
            <a:t>Strengthen AND SUPPORT OUR Workforce</a:t>
          </a:r>
        </a:p>
      </dgm:t>
    </dgm:pt>
    <dgm:pt modelId="{B14BD740-4C21-4E4C-BA90-CC4065972710}" type="parTrans" cxnId="{1A1BD630-50F5-4A5B-9CFA-C527AC2805FE}">
      <dgm:prSet/>
      <dgm:spPr/>
      <dgm:t>
        <a:bodyPr/>
        <a:lstStyle/>
        <a:p>
          <a:endParaRPr lang="en-US"/>
        </a:p>
      </dgm:t>
    </dgm:pt>
    <dgm:pt modelId="{E5432C9D-604E-4A66-88C0-6EF859632333}" type="sibTrans" cxnId="{1A1BD630-50F5-4A5B-9CFA-C527AC2805FE}">
      <dgm:prSet/>
      <dgm:spPr/>
      <dgm:t>
        <a:bodyPr/>
        <a:lstStyle/>
        <a:p>
          <a:endParaRPr lang="en-US"/>
        </a:p>
      </dgm:t>
    </dgm:pt>
    <dgm:pt modelId="{C060B3E5-556E-4616-86A1-F9B52584FEB7}">
      <dgm:prSet custT="1"/>
      <dgm:spPr/>
      <dgm:t>
        <a:bodyPr/>
        <a:lstStyle/>
        <a:p>
          <a:pPr>
            <a:defRPr cap="all"/>
          </a:pPr>
          <a:r>
            <a:rPr lang="en-US" sz="1200" b="1" u="sng" dirty="0"/>
            <a:t>Goal 2</a:t>
          </a:r>
        </a:p>
        <a:p>
          <a:pPr>
            <a:defRPr cap="all"/>
          </a:pPr>
          <a:r>
            <a:rPr lang="en-US" sz="1200" dirty="0"/>
            <a:t> IMPROVE AND CONNECT OUR technology</a:t>
          </a:r>
        </a:p>
      </dgm:t>
    </dgm:pt>
    <dgm:pt modelId="{BA16FDAF-FF22-482A-8A3C-24D092F781A9}" type="parTrans" cxnId="{F0473497-1677-4B86-9549-268FA2B5AC5A}">
      <dgm:prSet/>
      <dgm:spPr/>
      <dgm:t>
        <a:bodyPr/>
        <a:lstStyle/>
        <a:p>
          <a:endParaRPr lang="en-US"/>
        </a:p>
      </dgm:t>
    </dgm:pt>
    <dgm:pt modelId="{055219D7-63EF-4701-83DB-9EA473D3B7F4}" type="sibTrans" cxnId="{F0473497-1677-4B86-9549-268FA2B5AC5A}">
      <dgm:prSet/>
      <dgm:spPr/>
      <dgm:t>
        <a:bodyPr/>
        <a:lstStyle/>
        <a:p>
          <a:endParaRPr lang="en-US"/>
        </a:p>
      </dgm:t>
    </dgm:pt>
    <dgm:pt modelId="{6C854B33-8E6C-49F2-8DB2-FFFC56C56B11}">
      <dgm:prSet custT="1"/>
      <dgm:spPr/>
      <dgm:t>
        <a:bodyPr/>
        <a:lstStyle/>
        <a:p>
          <a:pPr>
            <a:defRPr cap="all"/>
          </a:pPr>
          <a:r>
            <a:rPr lang="en-US" sz="1200" b="1" u="sng" dirty="0"/>
            <a:t>Goal 3</a:t>
          </a:r>
          <a:r>
            <a:rPr lang="en-US" sz="1200" dirty="0"/>
            <a:t> </a:t>
          </a:r>
        </a:p>
        <a:p>
          <a:pPr>
            <a:defRPr cap="all"/>
          </a:pPr>
          <a:r>
            <a:rPr lang="en-US" sz="1200" dirty="0"/>
            <a:t>KEEP OUR FINANCES STRONG</a:t>
          </a:r>
        </a:p>
      </dgm:t>
    </dgm:pt>
    <dgm:pt modelId="{C9BB8C74-3398-44B9-966A-0BB1AE2FB72E}" type="parTrans" cxnId="{B051A0F2-638B-43C8-A5EB-0C60D02EDC08}">
      <dgm:prSet/>
      <dgm:spPr/>
      <dgm:t>
        <a:bodyPr/>
        <a:lstStyle/>
        <a:p>
          <a:endParaRPr lang="en-US"/>
        </a:p>
      </dgm:t>
    </dgm:pt>
    <dgm:pt modelId="{F3CBA437-57A2-4566-89AC-BBFA7B408328}" type="sibTrans" cxnId="{B051A0F2-638B-43C8-A5EB-0C60D02EDC08}">
      <dgm:prSet/>
      <dgm:spPr/>
      <dgm:t>
        <a:bodyPr/>
        <a:lstStyle/>
        <a:p>
          <a:endParaRPr lang="en-US"/>
        </a:p>
      </dgm:t>
    </dgm:pt>
    <dgm:pt modelId="{B687601E-8D9E-4412-ACD6-DBAB0D0CD2AD}">
      <dgm:prSet custT="1"/>
      <dgm:spPr/>
      <dgm:t>
        <a:bodyPr/>
        <a:lstStyle/>
        <a:p>
          <a:pPr>
            <a:defRPr cap="all"/>
          </a:pPr>
          <a:r>
            <a:rPr lang="en-US" sz="1200" b="1" u="sng" dirty="0"/>
            <a:t>Goal 4</a:t>
          </a:r>
        </a:p>
        <a:p>
          <a:pPr>
            <a:defRPr cap="all"/>
          </a:pPr>
          <a:r>
            <a:rPr lang="en-US" sz="1200" dirty="0"/>
            <a:t>IMPROVE AND DELIVER HIGH-QUALITY SERVICES</a:t>
          </a:r>
        </a:p>
      </dgm:t>
    </dgm:pt>
    <dgm:pt modelId="{9B97B647-5EAE-4D17-93F0-98090BA824E9}" type="parTrans" cxnId="{F8E08757-F29A-499C-8A03-FB62C9B2646B}">
      <dgm:prSet/>
      <dgm:spPr/>
      <dgm:t>
        <a:bodyPr/>
        <a:lstStyle/>
        <a:p>
          <a:endParaRPr lang="en-US"/>
        </a:p>
      </dgm:t>
    </dgm:pt>
    <dgm:pt modelId="{06FAFDDF-D66F-486A-BC46-69B474870D05}" type="sibTrans" cxnId="{F8E08757-F29A-499C-8A03-FB62C9B2646B}">
      <dgm:prSet/>
      <dgm:spPr/>
      <dgm:t>
        <a:bodyPr/>
        <a:lstStyle/>
        <a:p>
          <a:endParaRPr lang="en-US"/>
        </a:p>
      </dgm:t>
    </dgm:pt>
    <dgm:pt modelId="{7D251B73-220E-482E-9866-5BBFAADABCB3}">
      <dgm:prSet custT="1"/>
      <dgm:spPr/>
      <dgm:t>
        <a:bodyPr/>
        <a:lstStyle/>
        <a:p>
          <a:pPr>
            <a:defRPr cap="all"/>
          </a:pPr>
          <a:r>
            <a:rPr lang="en-US" sz="1200" b="1" u="sng" dirty="0"/>
            <a:t>Goal 5</a:t>
          </a:r>
        </a:p>
        <a:p>
          <a:pPr>
            <a:defRPr cap="all"/>
          </a:pPr>
          <a:r>
            <a:rPr lang="en-US" sz="1200" dirty="0"/>
            <a:t>STRENGTHEN OUR PERSON-CENTERED APPROACH </a:t>
          </a:r>
        </a:p>
      </dgm:t>
    </dgm:pt>
    <dgm:pt modelId="{B55F670E-13AD-4C35-9E33-4BFADCC7EA5D}" type="parTrans" cxnId="{77948AE7-8BF8-4163-A400-382A7EB11558}">
      <dgm:prSet/>
      <dgm:spPr/>
      <dgm:t>
        <a:bodyPr/>
        <a:lstStyle/>
        <a:p>
          <a:endParaRPr lang="en-US"/>
        </a:p>
      </dgm:t>
    </dgm:pt>
    <dgm:pt modelId="{ACE87770-66DF-4B6E-A15D-A12F67E30C51}" type="sibTrans" cxnId="{77948AE7-8BF8-4163-A400-382A7EB11558}">
      <dgm:prSet/>
      <dgm:spPr/>
      <dgm:t>
        <a:bodyPr/>
        <a:lstStyle/>
        <a:p>
          <a:endParaRPr lang="en-US"/>
        </a:p>
      </dgm:t>
    </dgm:pt>
    <dgm:pt modelId="{1A52B8C5-28F6-4381-9731-7FBFC9F6C31B}">
      <dgm:prSet custT="1"/>
      <dgm:spPr/>
      <dgm:t>
        <a:bodyPr/>
        <a:lstStyle/>
        <a:p>
          <a:pPr>
            <a:defRPr cap="all"/>
          </a:pPr>
          <a:r>
            <a:rPr lang="en-US" sz="1200" b="1" u="sng" dirty="0"/>
            <a:t>Goal 6</a:t>
          </a:r>
        </a:p>
        <a:p>
          <a:pPr>
            <a:defRPr cap="all"/>
          </a:pPr>
          <a:r>
            <a:rPr lang="en-US" sz="1200" dirty="0"/>
            <a:t>DEEPEN COMMUNITY ENGAGEMENT AND PARTNERSHIPS</a:t>
          </a:r>
        </a:p>
      </dgm:t>
    </dgm:pt>
    <dgm:pt modelId="{5B7C1DD5-A844-4AB9-870A-091A77A4D786}" type="parTrans" cxnId="{FA16E45E-17CB-4EB2-86BE-C493CA224FA2}">
      <dgm:prSet/>
      <dgm:spPr/>
      <dgm:t>
        <a:bodyPr/>
        <a:lstStyle/>
        <a:p>
          <a:endParaRPr lang="en-US"/>
        </a:p>
      </dgm:t>
    </dgm:pt>
    <dgm:pt modelId="{1DE518AF-BCAD-41BA-ADC4-9AC0B2F37A53}" type="sibTrans" cxnId="{FA16E45E-17CB-4EB2-86BE-C493CA224FA2}">
      <dgm:prSet/>
      <dgm:spPr/>
      <dgm:t>
        <a:bodyPr/>
        <a:lstStyle/>
        <a:p>
          <a:endParaRPr lang="en-US"/>
        </a:p>
      </dgm:t>
    </dgm:pt>
    <dgm:pt modelId="{0830830C-9939-456F-AD1B-6066AB248FFB}" type="pres">
      <dgm:prSet presAssocID="{26EAC4C2-0EAF-4D72-A224-85460D0410CB}" presName="root" presStyleCnt="0">
        <dgm:presLayoutVars>
          <dgm:dir/>
          <dgm:resizeHandles val="exact"/>
        </dgm:presLayoutVars>
      </dgm:prSet>
      <dgm:spPr/>
    </dgm:pt>
    <dgm:pt modelId="{BC07CB67-9027-480D-BA2C-2ABBC1B93E94}" type="pres">
      <dgm:prSet presAssocID="{4FE12EB5-16B4-44FF-AEEE-F44C38A739D2}" presName="compNode" presStyleCnt="0"/>
      <dgm:spPr/>
    </dgm:pt>
    <dgm:pt modelId="{0CCAA6DD-66C9-4B99-B32F-F16EAA1C68CE}" type="pres">
      <dgm:prSet presAssocID="{4FE12EB5-16B4-44FF-AEEE-F44C38A739D2}" presName="iconBgRect" presStyleLbl="bgShp" presStyleIdx="0" presStyleCnt="6"/>
      <dgm:spPr>
        <a:solidFill>
          <a:srgbClr val="EA7125"/>
        </a:solidFill>
      </dgm:spPr>
    </dgm:pt>
    <dgm:pt modelId="{82A15888-5D32-4129-8FE0-C431755E8B3B}" type="pres">
      <dgm:prSet presAssocID="{4FE12EB5-16B4-44FF-AEEE-F44C38A739D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73B88C1-583C-4931-A157-48040175F1D6}" type="pres">
      <dgm:prSet presAssocID="{4FE12EB5-16B4-44FF-AEEE-F44C38A739D2}" presName="spaceRect" presStyleCnt="0"/>
      <dgm:spPr/>
    </dgm:pt>
    <dgm:pt modelId="{9844D266-8E32-4104-B623-7ADAC67A2A0D}" type="pres">
      <dgm:prSet presAssocID="{4FE12EB5-16B4-44FF-AEEE-F44C38A739D2}" presName="textRect" presStyleLbl="revTx" presStyleIdx="0" presStyleCnt="6">
        <dgm:presLayoutVars>
          <dgm:chMax val="1"/>
          <dgm:chPref val="1"/>
        </dgm:presLayoutVars>
      </dgm:prSet>
      <dgm:spPr/>
    </dgm:pt>
    <dgm:pt modelId="{A931A27C-65E2-4DB0-BA7B-D566EEE918F2}" type="pres">
      <dgm:prSet presAssocID="{E5432C9D-604E-4A66-88C0-6EF859632333}" presName="sibTrans" presStyleCnt="0"/>
      <dgm:spPr/>
    </dgm:pt>
    <dgm:pt modelId="{29EEB74E-DB2F-44DE-86A0-08F289800ACC}" type="pres">
      <dgm:prSet presAssocID="{C060B3E5-556E-4616-86A1-F9B52584FEB7}" presName="compNode" presStyleCnt="0"/>
      <dgm:spPr/>
    </dgm:pt>
    <dgm:pt modelId="{9E24F199-7952-4C8E-80CD-349B6B545763}" type="pres">
      <dgm:prSet presAssocID="{C060B3E5-556E-4616-86A1-F9B52584FEB7}" presName="iconBgRect" presStyleLbl="bgShp" presStyleIdx="1" presStyleCnt="6"/>
      <dgm:spPr>
        <a:solidFill>
          <a:srgbClr val="484847"/>
        </a:solidFill>
      </dgm:spPr>
    </dgm:pt>
    <dgm:pt modelId="{4F1E312F-1EB5-4D06-8CCB-81D797DBB09D}" type="pres">
      <dgm:prSet presAssocID="{C060B3E5-556E-4616-86A1-F9B52584FEB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44E4261-71E7-4A99-9B57-4D056D1A7E50}" type="pres">
      <dgm:prSet presAssocID="{C060B3E5-556E-4616-86A1-F9B52584FEB7}" presName="spaceRect" presStyleCnt="0"/>
      <dgm:spPr/>
    </dgm:pt>
    <dgm:pt modelId="{A93689EC-E3EE-4F4A-B727-9865052D8C3A}" type="pres">
      <dgm:prSet presAssocID="{C060B3E5-556E-4616-86A1-F9B52584FEB7}" presName="textRect" presStyleLbl="revTx" presStyleIdx="1" presStyleCnt="6">
        <dgm:presLayoutVars>
          <dgm:chMax val="1"/>
          <dgm:chPref val="1"/>
        </dgm:presLayoutVars>
      </dgm:prSet>
      <dgm:spPr/>
    </dgm:pt>
    <dgm:pt modelId="{13766823-D78A-4FD8-A88E-F0A9504D9372}" type="pres">
      <dgm:prSet presAssocID="{055219D7-63EF-4701-83DB-9EA473D3B7F4}" presName="sibTrans" presStyleCnt="0"/>
      <dgm:spPr/>
    </dgm:pt>
    <dgm:pt modelId="{CCF6EF2D-878A-4A29-AA9B-94BF96B29959}" type="pres">
      <dgm:prSet presAssocID="{6C854B33-8E6C-49F2-8DB2-FFFC56C56B11}" presName="compNode" presStyleCnt="0"/>
      <dgm:spPr/>
    </dgm:pt>
    <dgm:pt modelId="{FEF2FD23-1820-4512-BC72-4BFEE74A8771}" type="pres">
      <dgm:prSet presAssocID="{6C854B33-8E6C-49F2-8DB2-FFFC56C56B11}" presName="iconBgRect" presStyleLbl="bgShp" presStyleIdx="2" presStyleCnt="6"/>
      <dgm:spPr>
        <a:solidFill>
          <a:srgbClr val="44687D"/>
        </a:solidFill>
      </dgm:spPr>
    </dgm:pt>
    <dgm:pt modelId="{12D34179-502E-490F-9BE3-152E245C6012}" type="pres">
      <dgm:prSet presAssocID="{6C854B33-8E6C-49F2-8DB2-FFFC56C56B11}" presName="iconRect" presStyleLbl="node1" presStyleIdx="2" presStyleCnt="6" custScaleX="136223" custScaleY="122221" custLinFactNeighborX="-200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A9993A76-8CC5-45B4-B492-1D3BE3C3D3C6}" type="pres">
      <dgm:prSet presAssocID="{6C854B33-8E6C-49F2-8DB2-FFFC56C56B11}" presName="spaceRect" presStyleCnt="0"/>
      <dgm:spPr/>
    </dgm:pt>
    <dgm:pt modelId="{693AA414-521C-4E87-89EC-FE8D57B24C47}" type="pres">
      <dgm:prSet presAssocID="{6C854B33-8E6C-49F2-8DB2-FFFC56C56B11}" presName="textRect" presStyleLbl="revTx" presStyleIdx="2" presStyleCnt="6">
        <dgm:presLayoutVars>
          <dgm:chMax val="1"/>
          <dgm:chPref val="1"/>
        </dgm:presLayoutVars>
      </dgm:prSet>
      <dgm:spPr/>
    </dgm:pt>
    <dgm:pt modelId="{B2CC74E0-C29A-4135-A2A9-D2827D7A9E43}" type="pres">
      <dgm:prSet presAssocID="{F3CBA437-57A2-4566-89AC-BBFA7B408328}" presName="sibTrans" presStyleCnt="0"/>
      <dgm:spPr/>
    </dgm:pt>
    <dgm:pt modelId="{6A21D28E-91D2-4997-BC44-7335208D3022}" type="pres">
      <dgm:prSet presAssocID="{B687601E-8D9E-4412-ACD6-DBAB0D0CD2AD}" presName="compNode" presStyleCnt="0"/>
      <dgm:spPr/>
    </dgm:pt>
    <dgm:pt modelId="{3C53993B-9AA4-4AD9-9B4E-ECF11A84F15F}" type="pres">
      <dgm:prSet presAssocID="{B687601E-8D9E-4412-ACD6-DBAB0D0CD2AD}" presName="iconBgRect" presStyleLbl="bgShp" presStyleIdx="3" presStyleCnt="6"/>
      <dgm:spPr>
        <a:solidFill>
          <a:srgbClr val="FECB00"/>
        </a:solidFill>
      </dgm:spPr>
    </dgm:pt>
    <dgm:pt modelId="{EA508D77-C7CA-46F2-B7A5-8E4ADBB2B4A1}" type="pres">
      <dgm:prSet presAssocID="{B687601E-8D9E-4412-ACD6-DBAB0D0CD2A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D49AC7BB-D4DF-4B71-B5CF-624803425ED6}" type="pres">
      <dgm:prSet presAssocID="{B687601E-8D9E-4412-ACD6-DBAB0D0CD2AD}" presName="spaceRect" presStyleCnt="0"/>
      <dgm:spPr/>
    </dgm:pt>
    <dgm:pt modelId="{17A3C12A-CD35-49CD-9D05-77CD03776426}" type="pres">
      <dgm:prSet presAssocID="{B687601E-8D9E-4412-ACD6-DBAB0D0CD2AD}" presName="textRect" presStyleLbl="revTx" presStyleIdx="3" presStyleCnt="6">
        <dgm:presLayoutVars>
          <dgm:chMax val="1"/>
          <dgm:chPref val="1"/>
        </dgm:presLayoutVars>
      </dgm:prSet>
      <dgm:spPr/>
    </dgm:pt>
    <dgm:pt modelId="{426675DD-E551-45CD-BEF6-6E0F4F190BB6}" type="pres">
      <dgm:prSet presAssocID="{06FAFDDF-D66F-486A-BC46-69B474870D05}" presName="sibTrans" presStyleCnt="0"/>
      <dgm:spPr/>
    </dgm:pt>
    <dgm:pt modelId="{271DBA72-74ED-4078-BF21-F8073EE82078}" type="pres">
      <dgm:prSet presAssocID="{7D251B73-220E-482E-9866-5BBFAADABCB3}" presName="compNode" presStyleCnt="0"/>
      <dgm:spPr/>
    </dgm:pt>
    <dgm:pt modelId="{FDDFFFEF-A831-49F8-946E-51E4EC878C0A}" type="pres">
      <dgm:prSet presAssocID="{7D251B73-220E-482E-9866-5BBFAADABCB3}" presName="iconBgRect" presStyleLbl="bgShp" presStyleIdx="4" presStyleCnt="6" custLinFactNeighborX="4810" custLinFactNeighborY="834"/>
      <dgm:spPr>
        <a:solidFill>
          <a:srgbClr val="5C2B84"/>
        </a:solidFill>
      </dgm:spPr>
    </dgm:pt>
    <dgm:pt modelId="{808F1EE7-92FF-44C7-AAEA-D1A296FBBCD2}" type="pres">
      <dgm:prSet presAssocID="{7D251B73-220E-482E-9866-5BBFAADABCB3}" presName="iconRect" presStyleLbl="node1" presStyleIdx="4" presStyleCnt="6" custScaleX="170967" custScaleY="89271" custLinFactNeighborX="10043" custLinFactNeighborY="145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D16B62A-C4D3-4D87-90A3-D62634EE08E8}" type="pres">
      <dgm:prSet presAssocID="{7D251B73-220E-482E-9866-5BBFAADABCB3}" presName="spaceRect" presStyleCnt="0"/>
      <dgm:spPr/>
    </dgm:pt>
    <dgm:pt modelId="{AC86EC8E-516C-43FF-9AC1-61129637BCFB}" type="pres">
      <dgm:prSet presAssocID="{7D251B73-220E-482E-9866-5BBFAADABCB3}" presName="textRect" presStyleLbl="revTx" presStyleIdx="4" presStyleCnt="6">
        <dgm:presLayoutVars>
          <dgm:chMax val="1"/>
          <dgm:chPref val="1"/>
        </dgm:presLayoutVars>
      </dgm:prSet>
      <dgm:spPr/>
    </dgm:pt>
    <dgm:pt modelId="{F9B97BA9-6B82-49B7-A466-5888510BA2A4}" type="pres">
      <dgm:prSet presAssocID="{ACE87770-66DF-4B6E-A15D-A12F67E30C51}" presName="sibTrans" presStyleCnt="0"/>
      <dgm:spPr/>
    </dgm:pt>
    <dgm:pt modelId="{8CF38B69-D5D0-4697-934C-1F10CC37C614}" type="pres">
      <dgm:prSet presAssocID="{1A52B8C5-28F6-4381-9731-7FBFC9F6C31B}" presName="compNode" presStyleCnt="0"/>
      <dgm:spPr/>
    </dgm:pt>
    <dgm:pt modelId="{2EA8E06D-A7EF-42D5-8765-96889461D3CF}" type="pres">
      <dgm:prSet presAssocID="{1A52B8C5-28F6-4381-9731-7FBFC9F6C31B}" presName="iconBgRect" presStyleLbl="bgShp" presStyleIdx="5" presStyleCnt="6"/>
      <dgm:spPr>
        <a:solidFill>
          <a:schemeClr val="tx1"/>
        </a:solidFill>
      </dgm:spPr>
    </dgm:pt>
    <dgm:pt modelId="{70DC6FEC-7EBC-4411-8388-FF2E68642322}" type="pres">
      <dgm:prSet presAssocID="{1A52B8C5-28F6-4381-9731-7FBFC9F6C31B}" presName="iconRect" presStyleLbl="node1" presStyleIdx="5" presStyleCnt="6" custScaleX="132206" custScaleY="12113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C0353C70-76A9-4BFA-BE21-24759E37F465}" type="pres">
      <dgm:prSet presAssocID="{1A52B8C5-28F6-4381-9731-7FBFC9F6C31B}" presName="spaceRect" presStyleCnt="0"/>
      <dgm:spPr/>
    </dgm:pt>
    <dgm:pt modelId="{B93D36FF-E0EB-4955-8317-D7A0B0B1D66B}" type="pres">
      <dgm:prSet presAssocID="{1A52B8C5-28F6-4381-9731-7FBFC9F6C31B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1A1BD630-50F5-4A5B-9CFA-C527AC2805FE}" srcId="{26EAC4C2-0EAF-4D72-A224-85460D0410CB}" destId="{4FE12EB5-16B4-44FF-AEEE-F44C38A739D2}" srcOrd="0" destOrd="0" parTransId="{B14BD740-4C21-4E4C-BA90-CC4065972710}" sibTransId="{E5432C9D-604E-4A66-88C0-6EF859632333}"/>
    <dgm:cxn modelId="{FA16E45E-17CB-4EB2-86BE-C493CA224FA2}" srcId="{26EAC4C2-0EAF-4D72-A224-85460D0410CB}" destId="{1A52B8C5-28F6-4381-9731-7FBFC9F6C31B}" srcOrd="5" destOrd="0" parTransId="{5B7C1DD5-A844-4AB9-870A-091A77A4D786}" sibTransId="{1DE518AF-BCAD-41BA-ADC4-9AC0B2F37A53}"/>
    <dgm:cxn modelId="{996C5C6B-6CA6-44E2-BBBF-A5294F4E9554}" type="presOf" srcId="{1A52B8C5-28F6-4381-9731-7FBFC9F6C31B}" destId="{B93D36FF-E0EB-4955-8317-D7A0B0B1D66B}" srcOrd="0" destOrd="0" presId="urn:microsoft.com/office/officeart/2018/5/layout/IconCircleLabelList"/>
    <dgm:cxn modelId="{F8E08757-F29A-499C-8A03-FB62C9B2646B}" srcId="{26EAC4C2-0EAF-4D72-A224-85460D0410CB}" destId="{B687601E-8D9E-4412-ACD6-DBAB0D0CD2AD}" srcOrd="3" destOrd="0" parTransId="{9B97B647-5EAE-4D17-93F0-98090BA824E9}" sibTransId="{06FAFDDF-D66F-486A-BC46-69B474870D05}"/>
    <dgm:cxn modelId="{5939A57E-AEFE-4CE6-A5B5-C1C3B68373E8}" type="presOf" srcId="{B687601E-8D9E-4412-ACD6-DBAB0D0CD2AD}" destId="{17A3C12A-CD35-49CD-9D05-77CD03776426}" srcOrd="0" destOrd="0" presId="urn:microsoft.com/office/officeart/2018/5/layout/IconCircleLabelList"/>
    <dgm:cxn modelId="{1528F581-7A52-4AE3-8DCA-60B2AB3C08F0}" type="presOf" srcId="{6C854B33-8E6C-49F2-8DB2-FFFC56C56B11}" destId="{693AA414-521C-4E87-89EC-FE8D57B24C47}" srcOrd="0" destOrd="0" presId="urn:microsoft.com/office/officeart/2018/5/layout/IconCircleLabelList"/>
    <dgm:cxn modelId="{A5616996-A015-43E2-962B-515CB2E05D09}" type="presOf" srcId="{26EAC4C2-0EAF-4D72-A224-85460D0410CB}" destId="{0830830C-9939-456F-AD1B-6066AB248FFB}" srcOrd="0" destOrd="0" presId="urn:microsoft.com/office/officeart/2018/5/layout/IconCircleLabelList"/>
    <dgm:cxn modelId="{F0473497-1677-4B86-9549-268FA2B5AC5A}" srcId="{26EAC4C2-0EAF-4D72-A224-85460D0410CB}" destId="{C060B3E5-556E-4616-86A1-F9B52584FEB7}" srcOrd="1" destOrd="0" parTransId="{BA16FDAF-FF22-482A-8A3C-24D092F781A9}" sibTransId="{055219D7-63EF-4701-83DB-9EA473D3B7F4}"/>
    <dgm:cxn modelId="{2E36499A-1FB8-406C-AD1C-0A4C30EE796C}" type="presOf" srcId="{4FE12EB5-16B4-44FF-AEEE-F44C38A739D2}" destId="{9844D266-8E32-4104-B623-7ADAC67A2A0D}" srcOrd="0" destOrd="0" presId="urn:microsoft.com/office/officeart/2018/5/layout/IconCircleLabelList"/>
    <dgm:cxn modelId="{7B38C5BA-A247-4929-BFAF-54FC97A6AAC9}" type="presOf" srcId="{7D251B73-220E-482E-9866-5BBFAADABCB3}" destId="{AC86EC8E-516C-43FF-9AC1-61129637BCFB}" srcOrd="0" destOrd="0" presId="urn:microsoft.com/office/officeart/2018/5/layout/IconCircleLabelList"/>
    <dgm:cxn modelId="{4A7506C8-92C8-45A9-859B-19E9CD03BAB2}" type="presOf" srcId="{C060B3E5-556E-4616-86A1-F9B52584FEB7}" destId="{A93689EC-E3EE-4F4A-B727-9865052D8C3A}" srcOrd="0" destOrd="0" presId="urn:microsoft.com/office/officeart/2018/5/layout/IconCircleLabelList"/>
    <dgm:cxn modelId="{77948AE7-8BF8-4163-A400-382A7EB11558}" srcId="{26EAC4C2-0EAF-4D72-A224-85460D0410CB}" destId="{7D251B73-220E-482E-9866-5BBFAADABCB3}" srcOrd="4" destOrd="0" parTransId="{B55F670E-13AD-4C35-9E33-4BFADCC7EA5D}" sibTransId="{ACE87770-66DF-4B6E-A15D-A12F67E30C51}"/>
    <dgm:cxn modelId="{B051A0F2-638B-43C8-A5EB-0C60D02EDC08}" srcId="{26EAC4C2-0EAF-4D72-A224-85460D0410CB}" destId="{6C854B33-8E6C-49F2-8DB2-FFFC56C56B11}" srcOrd="2" destOrd="0" parTransId="{C9BB8C74-3398-44B9-966A-0BB1AE2FB72E}" sibTransId="{F3CBA437-57A2-4566-89AC-BBFA7B408328}"/>
    <dgm:cxn modelId="{DA39A44A-D564-4C75-B0D2-F66083F4010C}" type="presParOf" srcId="{0830830C-9939-456F-AD1B-6066AB248FFB}" destId="{BC07CB67-9027-480D-BA2C-2ABBC1B93E94}" srcOrd="0" destOrd="0" presId="urn:microsoft.com/office/officeart/2018/5/layout/IconCircleLabelList"/>
    <dgm:cxn modelId="{C75A45B0-6A56-4EFE-97E0-D39D27F11D42}" type="presParOf" srcId="{BC07CB67-9027-480D-BA2C-2ABBC1B93E94}" destId="{0CCAA6DD-66C9-4B99-B32F-F16EAA1C68CE}" srcOrd="0" destOrd="0" presId="urn:microsoft.com/office/officeart/2018/5/layout/IconCircleLabelList"/>
    <dgm:cxn modelId="{F3931E8D-EDDE-423C-9CCA-5F87E744FF5F}" type="presParOf" srcId="{BC07CB67-9027-480D-BA2C-2ABBC1B93E94}" destId="{82A15888-5D32-4129-8FE0-C431755E8B3B}" srcOrd="1" destOrd="0" presId="urn:microsoft.com/office/officeart/2018/5/layout/IconCircleLabelList"/>
    <dgm:cxn modelId="{75BEC302-DD42-4553-B7D8-817A863D30BC}" type="presParOf" srcId="{BC07CB67-9027-480D-BA2C-2ABBC1B93E94}" destId="{E73B88C1-583C-4931-A157-48040175F1D6}" srcOrd="2" destOrd="0" presId="urn:microsoft.com/office/officeart/2018/5/layout/IconCircleLabelList"/>
    <dgm:cxn modelId="{00B18647-5BC7-426B-A636-032D408C5C6C}" type="presParOf" srcId="{BC07CB67-9027-480D-BA2C-2ABBC1B93E94}" destId="{9844D266-8E32-4104-B623-7ADAC67A2A0D}" srcOrd="3" destOrd="0" presId="urn:microsoft.com/office/officeart/2018/5/layout/IconCircleLabelList"/>
    <dgm:cxn modelId="{BA36B4FF-6E94-402F-8B86-B8AB4CA9C7B6}" type="presParOf" srcId="{0830830C-9939-456F-AD1B-6066AB248FFB}" destId="{A931A27C-65E2-4DB0-BA7B-D566EEE918F2}" srcOrd="1" destOrd="0" presId="urn:microsoft.com/office/officeart/2018/5/layout/IconCircleLabelList"/>
    <dgm:cxn modelId="{F0FD5A05-465C-4A0D-8BF2-80820C537985}" type="presParOf" srcId="{0830830C-9939-456F-AD1B-6066AB248FFB}" destId="{29EEB74E-DB2F-44DE-86A0-08F289800ACC}" srcOrd="2" destOrd="0" presId="urn:microsoft.com/office/officeart/2018/5/layout/IconCircleLabelList"/>
    <dgm:cxn modelId="{148851C9-12A5-4771-A679-327E12CA04CF}" type="presParOf" srcId="{29EEB74E-DB2F-44DE-86A0-08F289800ACC}" destId="{9E24F199-7952-4C8E-80CD-349B6B545763}" srcOrd="0" destOrd="0" presId="urn:microsoft.com/office/officeart/2018/5/layout/IconCircleLabelList"/>
    <dgm:cxn modelId="{79076C18-B6A5-4909-8EBE-72CBA2B2823C}" type="presParOf" srcId="{29EEB74E-DB2F-44DE-86A0-08F289800ACC}" destId="{4F1E312F-1EB5-4D06-8CCB-81D797DBB09D}" srcOrd="1" destOrd="0" presId="urn:microsoft.com/office/officeart/2018/5/layout/IconCircleLabelList"/>
    <dgm:cxn modelId="{59333DEE-23C9-45D9-A28D-1B56BC19A19E}" type="presParOf" srcId="{29EEB74E-DB2F-44DE-86A0-08F289800ACC}" destId="{944E4261-71E7-4A99-9B57-4D056D1A7E50}" srcOrd="2" destOrd="0" presId="urn:microsoft.com/office/officeart/2018/5/layout/IconCircleLabelList"/>
    <dgm:cxn modelId="{1C510466-A659-4226-9760-94D00BEAC421}" type="presParOf" srcId="{29EEB74E-DB2F-44DE-86A0-08F289800ACC}" destId="{A93689EC-E3EE-4F4A-B727-9865052D8C3A}" srcOrd="3" destOrd="0" presId="urn:microsoft.com/office/officeart/2018/5/layout/IconCircleLabelList"/>
    <dgm:cxn modelId="{A5DAB5EF-BD04-41EC-8093-5573DD182AA1}" type="presParOf" srcId="{0830830C-9939-456F-AD1B-6066AB248FFB}" destId="{13766823-D78A-4FD8-A88E-F0A9504D9372}" srcOrd="3" destOrd="0" presId="urn:microsoft.com/office/officeart/2018/5/layout/IconCircleLabelList"/>
    <dgm:cxn modelId="{7B098175-9E7F-4CD6-82E4-5E20ACF6AE83}" type="presParOf" srcId="{0830830C-9939-456F-AD1B-6066AB248FFB}" destId="{CCF6EF2D-878A-4A29-AA9B-94BF96B29959}" srcOrd="4" destOrd="0" presId="urn:microsoft.com/office/officeart/2018/5/layout/IconCircleLabelList"/>
    <dgm:cxn modelId="{B010C212-21A6-4064-9FED-5D3787481179}" type="presParOf" srcId="{CCF6EF2D-878A-4A29-AA9B-94BF96B29959}" destId="{FEF2FD23-1820-4512-BC72-4BFEE74A8771}" srcOrd="0" destOrd="0" presId="urn:microsoft.com/office/officeart/2018/5/layout/IconCircleLabelList"/>
    <dgm:cxn modelId="{6BD89C90-FFCE-4BA4-8952-0CB07A29F4AC}" type="presParOf" srcId="{CCF6EF2D-878A-4A29-AA9B-94BF96B29959}" destId="{12D34179-502E-490F-9BE3-152E245C6012}" srcOrd="1" destOrd="0" presId="urn:microsoft.com/office/officeart/2018/5/layout/IconCircleLabelList"/>
    <dgm:cxn modelId="{DE35AE61-1EBE-4C5A-BCF2-0DFB8046FA06}" type="presParOf" srcId="{CCF6EF2D-878A-4A29-AA9B-94BF96B29959}" destId="{A9993A76-8CC5-45B4-B492-1D3BE3C3D3C6}" srcOrd="2" destOrd="0" presId="urn:microsoft.com/office/officeart/2018/5/layout/IconCircleLabelList"/>
    <dgm:cxn modelId="{87D036EF-C457-4560-A842-B66C8002E8AC}" type="presParOf" srcId="{CCF6EF2D-878A-4A29-AA9B-94BF96B29959}" destId="{693AA414-521C-4E87-89EC-FE8D57B24C47}" srcOrd="3" destOrd="0" presId="urn:microsoft.com/office/officeart/2018/5/layout/IconCircleLabelList"/>
    <dgm:cxn modelId="{5CDB26A2-A14F-4690-B95B-2FA56116E584}" type="presParOf" srcId="{0830830C-9939-456F-AD1B-6066AB248FFB}" destId="{B2CC74E0-C29A-4135-A2A9-D2827D7A9E43}" srcOrd="5" destOrd="0" presId="urn:microsoft.com/office/officeart/2018/5/layout/IconCircleLabelList"/>
    <dgm:cxn modelId="{1BA98770-7323-4903-9AAC-A08A7598C5AE}" type="presParOf" srcId="{0830830C-9939-456F-AD1B-6066AB248FFB}" destId="{6A21D28E-91D2-4997-BC44-7335208D3022}" srcOrd="6" destOrd="0" presId="urn:microsoft.com/office/officeart/2018/5/layout/IconCircleLabelList"/>
    <dgm:cxn modelId="{660BBF86-2098-4092-8C86-F8B190D9A610}" type="presParOf" srcId="{6A21D28E-91D2-4997-BC44-7335208D3022}" destId="{3C53993B-9AA4-4AD9-9B4E-ECF11A84F15F}" srcOrd="0" destOrd="0" presId="urn:microsoft.com/office/officeart/2018/5/layout/IconCircleLabelList"/>
    <dgm:cxn modelId="{42767B05-FEB1-430D-B76D-A339CFF98A0A}" type="presParOf" srcId="{6A21D28E-91D2-4997-BC44-7335208D3022}" destId="{EA508D77-C7CA-46F2-B7A5-8E4ADBB2B4A1}" srcOrd="1" destOrd="0" presId="urn:microsoft.com/office/officeart/2018/5/layout/IconCircleLabelList"/>
    <dgm:cxn modelId="{401C9700-0709-4962-979E-E870A314AE2C}" type="presParOf" srcId="{6A21D28E-91D2-4997-BC44-7335208D3022}" destId="{D49AC7BB-D4DF-4B71-B5CF-624803425ED6}" srcOrd="2" destOrd="0" presId="urn:microsoft.com/office/officeart/2018/5/layout/IconCircleLabelList"/>
    <dgm:cxn modelId="{DC3DAB2C-823E-4C31-928B-9996CF0ABCC8}" type="presParOf" srcId="{6A21D28E-91D2-4997-BC44-7335208D3022}" destId="{17A3C12A-CD35-49CD-9D05-77CD03776426}" srcOrd="3" destOrd="0" presId="urn:microsoft.com/office/officeart/2018/5/layout/IconCircleLabelList"/>
    <dgm:cxn modelId="{72413C08-B0B9-4D8C-8734-04F680377ED3}" type="presParOf" srcId="{0830830C-9939-456F-AD1B-6066AB248FFB}" destId="{426675DD-E551-45CD-BEF6-6E0F4F190BB6}" srcOrd="7" destOrd="0" presId="urn:microsoft.com/office/officeart/2018/5/layout/IconCircleLabelList"/>
    <dgm:cxn modelId="{7C23A0D6-21F1-4AD1-B5A7-644316E16144}" type="presParOf" srcId="{0830830C-9939-456F-AD1B-6066AB248FFB}" destId="{271DBA72-74ED-4078-BF21-F8073EE82078}" srcOrd="8" destOrd="0" presId="urn:microsoft.com/office/officeart/2018/5/layout/IconCircleLabelList"/>
    <dgm:cxn modelId="{84A91511-A355-4D0C-9A85-E7AF938EC61C}" type="presParOf" srcId="{271DBA72-74ED-4078-BF21-F8073EE82078}" destId="{FDDFFFEF-A831-49F8-946E-51E4EC878C0A}" srcOrd="0" destOrd="0" presId="urn:microsoft.com/office/officeart/2018/5/layout/IconCircleLabelList"/>
    <dgm:cxn modelId="{D663F8EC-E953-446A-A416-7C62868944E7}" type="presParOf" srcId="{271DBA72-74ED-4078-BF21-F8073EE82078}" destId="{808F1EE7-92FF-44C7-AAEA-D1A296FBBCD2}" srcOrd="1" destOrd="0" presId="urn:microsoft.com/office/officeart/2018/5/layout/IconCircleLabelList"/>
    <dgm:cxn modelId="{F85DAF73-8928-416B-B133-9A30CAA6501B}" type="presParOf" srcId="{271DBA72-74ED-4078-BF21-F8073EE82078}" destId="{4D16B62A-C4D3-4D87-90A3-D62634EE08E8}" srcOrd="2" destOrd="0" presId="urn:microsoft.com/office/officeart/2018/5/layout/IconCircleLabelList"/>
    <dgm:cxn modelId="{B64CB6BF-1A82-44AA-875B-C5FC50F5795E}" type="presParOf" srcId="{271DBA72-74ED-4078-BF21-F8073EE82078}" destId="{AC86EC8E-516C-43FF-9AC1-61129637BCFB}" srcOrd="3" destOrd="0" presId="urn:microsoft.com/office/officeart/2018/5/layout/IconCircleLabelList"/>
    <dgm:cxn modelId="{B8BA2B3D-2F6B-4AF9-8263-2A13E665A517}" type="presParOf" srcId="{0830830C-9939-456F-AD1B-6066AB248FFB}" destId="{F9B97BA9-6B82-49B7-A466-5888510BA2A4}" srcOrd="9" destOrd="0" presId="urn:microsoft.com/office/officeart/2018/5/layout/IconCircleLabelList"/>
    <dgm:cxn modelId="{61AD8C88-BEB6-4F5B-A2CF-A17E54E3252F}" type="presParOf" srcId="{0830830C-9939-456F-AD1B-6066AB248FFB}" destId="{8CF38B69-D5D0-4697-934C-1F10CC37C614}" srcOrd="10" destOrd="0" presId="urn:microsoft.com/office/officeart/2018/5/layout/IconCircleLabelList"/>
    <dgm:cxn modelId="{4F2C39A7-8BA7-489D-BD2D-FCA4EF65D770}" type="presParOf" srcId="{8CF38B69-D5D0-4697-934C-1F10CC37C614}" destId="{2EA8E06D-A7EF-42D5-8765-96889461D3CF}" srcOrd="0" destOrd="0" presId="urn:microsoft.com/office/officeart/2018/5/layout/IconCircleLabelList"/>
    <dgm:cxn modelId="{0718D634-6AB7-42CE-BC7C-E723C537881D}" type="presParOf" srcId="{8CF38B69-D5D0-4697-934C-1F10CC37C614}" destId="{70DC6FEC-7EBC-4411-8388-FF2E68642322}" srcOrd="1" destOrd="0" presId="urn:microsoft.com/office/officeart/2018/5/layout/IconCircleLabelList"/>
    <dgm:cxn modelId="{1CA190F5-AEAF-42B2-BE8A-02ACB26658FD}" type="presParOf" srcId="{8CF38B69-D5D0-4697-934C-1F10CC37C614}" destId="{C0353C70-76A9-4BFA-BE21-24759E37F465}" srcOrd="2" destOrd="0" presId="urn:microsoft.com/office/officeart/2018/5/layout/IconCircleLabelList"/>
    <dgm:cxn modelId="{C7132C34-D735-4BDE-AB29-26984F83D891}" type="presParOf" srcId="{8CF38B69-D5D0-4697-934C-1F10CC37C614}" destId="{B93D36FF-E0EB-4955-8317-D7A0B0B1D66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1E83B-9A1B-4F52-BC83-2622912F45E7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BAD83-FB90-4502-A675-326BE04B3292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This five-year plan establishes an overarching framework that can evolve with external changes such as funding or federal policy shifts. It balances stability with flexibility. </a:t>
          </a:r>
        </a:p>
      </dsp:txBody>
      <dsp:txXfrm>
        <a:off x="433546" y="784100"/>
        <a:ext cx="3211056" cy="1993740"/>
      </dsp:txXfrm>
    </dsp:sp>
    <dsp:sp modelId="{E69C427C-4722-4AED-BE28-134DFEF9EF8D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rgbClr val="5C2B8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FFDA1-B7C0-461B-84F1-67098609E883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By 2031, The Arc will be more connected, technologically capable, financially resilient, and deeply engaged with our community, an employer and provider of choice.</a:t>
          </a:r>
        </a:p>
      </dsp:txBody>
      <dsp:txXfrm>
        <a:off x="4509795" y="784100"/>
        <a:ext cx="3211056" cy="1993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AA6DD-66C9-4B99-B32F-F16EAA1C68CE}">
      <dsp:nvSpPr>
        <dsp:cNvPr id="0" name=""/>
        <dsp:cNvSpPr/>
      </dsp:nvSpPr>
      <dsp:spPr>
        <a:xfrm>
          <a:off x="448403" y="409"/>
          <a:ext cx="843873" cy="843873"/>
        </a:xfrm>
        <a:prstGeom prst="ellipse">
          <a:avLst/>
        </a:prstGeom>
        <a:solidFill>
          <a:srgbClr val="EA712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A15888-5D32-4129-8FE0-C431755E8B3B}">
      <dsp:nvSpPr>
        <dsp:cNvPr id="0" name=""/>
        <dsp:cNvSpPr/>
      </dsp:nvSpPr>
      <dsp:spPr>
        <a:xfrm>
          <a:off x="628245" y="180250"/>
          <a:ext cx="484189" cy="4841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44D266-8E32-4104-B623-7ADAC67A2A0D}">
      <dsp:nvSpPr>
        <dsp:cNvPr id="0" name=""/>
        <dsp:cNvSpPr/>
      </dsp:nvSpPr>
      <dsp:spPr>
        <a:xfrm>
          <a:off x="178641" y="1107127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u="sng" kern="1200" dirty="0"/>
            <a:t>Goal 1</a:t>
          </a:r>
          <a:r>
            <a:rPr lang="en-U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Strengthen AND SUPPORT OUR Workforce</a:t>
          </a:r>
        </a:p>
      </dsp:txBody>
      <dsp:txXfrm>
        <a:off x="178641" y="1107127"/>
        <a:ext cx="1383398" cy="570651"/>
      </dsp:txXfrm>
    </dsp:sp>
    <dsp:sp modelId="{9E24F199-7952-4C8E-80CD-349B6B545763}">
      <dsp:nvSpPr>
        <dsp:cNvPr id="0" name=""/>
        <dsp:cNvSpPr/>
      </dsp:nvSpPr>
      <dsp:spPr>
        <a:xfrm>
          <a:off x="2073896" y="409"/>
          <a:ext cx="843873" cy="843873"/>
        </a:xfrm>
        <a:prstGeom prst="ellipse">
          <a:avLst/>
        </a:prstGeom>
        <a:solidFill>
          <a:srgbClr val="48484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1E312F-1EB5-4D06-8CCB-81D797DBB09D}">
      <dsp:nvSpPr>
        <dsp:cNvPr id="0" name=""/>
        <dsp:cNvSpPr/>
      </dsp:nvSpPr>
      <dsp:spPr>
        <a:xfrm>
          <a:off x="2253738" y="180250"/>
          <a:ext cx="484189" cy="4841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689EC-E3EE-4F4A-B727-9865052D8C3A}">
      <dsp:nvSpPr>
        <dsp:cNvPr id="0" name=""/>
        <dsp:cNvSpPr/>
      </dsp:nvSpPr>
      <dsp:spPr>
        <a:xfrm>
          <a:off x="1804134" y="1107127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u="sng" kern="1200" dirty="0"/>
            <a:t>Goal 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 IMPROVE AND CONNECT OUR technology</a:t>
          </a:r>
        </a:p>
      </dsp:txBody>
      <dsp:txXfrm>
        <a:off x="1804134" y="1107127"/>
        <a:ext cx="1383398" cy="570651"/>
      </dsp:txXfrm>
    </dsp:sp>
    <dsp:sp modelId="{FEF2FD23-1820-4512-BC72-4BFEE74A8771}">
      <dsp:nvSpPr>
        <dsp:cNvPr id="0" name=""/>
        <dsp:cNvSpPr/>
      </dsp:nvSpPr>
      <dsp:spPr>
        <a:xfrm>
          <a:off x="3699390" y="409"/>
          <a:ext cx="843873" cy="843873"/>
        </a:xfrm>
        <a:prstGeom prst="ellipse">
          <a:avLst/>
        </a:prstGeom>
        <a:solidFill>
          <a:srgbClr val="44687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D34179-502E-490F-9BE3-152E245C6012}">
      <dsp:nvSpPr>
        <dsp:cNvPr id="0" name=""/>
        <dsp:cNvSpPr/>
      </dsp:nvSpPr>
      <dsp:spPr>
        <a:xfrm>
          <a:off x="3781815" y="126455"/>
          <a:ext cx="659577" cy="5917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AA414-521C-4E87-89EC-FE8D57B24C47}">
      <dsp:nvSpPr>
        <dsp:cNvPr id="0" name=""/>
        <dsp:cNvSpPr/>
      </dsp:nvSpPr>
      <dsp:spPr>
        <a:xfrm>
          <a:off x="3429627" y="1107127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u="sng" kern="1200" dirty="0"/>
            <a:t>Goal 3</a:t>
          </a:r>
          <a:r>
            <a:rPr lang="en-U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KEEP OUR FINANCES STRONG</a:t>
          </a:r>
        </a:p>
      </dsp:txBody>
      <dsp:txXfrm>
        <a:off x="3429627" y="1107127"/>
        <a:ext cx="1383398" cy="570651"/>
      </dsp:txXfrm>
    </dsp:sp>
    <dsp:sp modelId="{3C53993B-9AA4-4AD9-9B4E-ECF11A84F15F}">
      <dsp:nvSpPr>
        <dsp:cNvPr id="0" name=""/>
        <dsp:cNvSpPr/>
      </dsp:nvSpPr>
      <dsp:spPr>
        <a:xfrm>
          <a:off x="448403" y="2023629"/>
          <a:ext cx="843873" cy="843873"/>
        </a:xfrm>
        <a:prstGeom prst="ellipse">
          <a:avLst/>
        </a:prstGeom>
        <a:solidFill>
          <a:srgbClr val="FECB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508D77-C7CA-46F2-B7A5-8E4ADBB2B4A1}">
      <dsp:nvSpPr>
        <dsp:cNvPr id="0" name=""/>
        <dsp:cNvSpPr/>
      </dsp:nvSpPr>
      <dsp:spPr>
        <a:xfrm>
          <a:off x="628245" y="2203471"/>
          <a:ext cx="484189" cy="48418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3C12A-CD35-49CD-9D05-77CD03776426}">
      <dsp:nvSpPr>
        <dsp:cNvPr id="0" name=""/>
        <dsp:cNvSpPr/>
      </dsp:nvSpPr>
      <dsp:spPr>
        <a:xfrm>
          <a:off x="178641" y="3130348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u="sng" kern="1200" dirty="0"/>
            <a:t>Goal 4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IMPROVE AND DELIVER HIGH-QUALITY SERVICES</a:t>
          </a:r>
        </a:p>
      </dsp:txBody>
      <dsp:txXfrm>
        <a:off x="178641" y="3130348"/>
        <a:ext cx="1383398" cy="570651"/>
      </dsp:txXfrm>
    </dsp:sp>
    <dsp:sp modelId="{FDDFFFEF-A831-49F8-946E-51E4EC878C0A}">
      <dsp:nvSpPr>
        <dsp:cNvPr id="0" name=""/>
        <dsp:cNvSpPr/>
      </dsp:nvSpPr>
      <dsp:spPr>
        <a:xfrm>
          <a:off x="2114487" y="2030667"/>
          <a:ext cx="843873" cy="843873"/>
        </a:xfrm>
        <a:prstGeom prst="ellipse">
          <a:avLst/>
        </a:prstGeom>
        <a:solidFill>
          <a:srgbClr val="5C2B8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8F1EE7-92FF-44C7-AAEA-D1A296FBBCD2}">
      <dsp:nvSpPr>
        <dsp:cNvPr id="0" name=""/>
        <dsp:cNvSpPr/>
      </dsp:nvSpPr>
      <dsp:spPr>
        <a:xfrm>
          <a:off x="2130558" y="2236485"/>
          <a:ext cx="827804" cy="43224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6EC8E-516C-43FF-9AC1-61129637BCFB}">
      <dsp:nvSpPr>
        <dsp:cNvPr id="0" name=""/>
        <dsp:cNvSpPr/>
      </dsp:nvSpPr>
      <dsp:spPr>
        <a:xfrm>
          <a:off x="1804134" y="3130348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u="sng" kern="1200" dirty="0"/>
            <a:t>Goal 5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STRENGTHEN OUR PERSON-CENTERED APPROACH </a:t>
          </a:r>
        </a:p>
      </dsp:txBody>
      <dsp:txXfrm>
        <a:off x="1804134" y="3130348"/>
        <a:ext cx="1383398" cy="570651"/>
      </dsp:txXfrm>
    </dsp:sp>
    <dsp:sp modelId="{2EA8E06D-A7EF-42D5-8765-96889461D3CF}">
      <dsp:nvSpPr>
        <dsp:cNvPr id="0" name=""/>
        <dsp:cNvSpPr/>
      </dsp:nvSpPr>
      <dsp:spPr>
        <a:xfrm>
          <a:off x="3699390" y="2023629"/>
          <a:ext cx="843873" cy="843873"/>
        </a:xfrm>
        <a:prstGeom prst="ellipse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DC6FEC-7EBC-4411-8388-FF2E68642322}">
      <dsp:nvSpPr>
        <dsp:cNvPr id="0" name=""/>
        <dsp:cNvSpPr/>
      </dsp:nvSpPr>
      <dsp:spPr>
        <a:xfrm>
          <a:off x="3801262" y="2152301"/>
          <a:ext cx="640127" cy="58652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3D36FF-E0EB-4955-8317-D7A0B0B1D66B}">
      <dsp:nvSpPr>
        <dsp:cNvPr id="0" name=""/>
        <dsp:cNvSpPr/>
      </dsp:nvSpPr>
      <dsp:spPr>
        <a:xfrm>
          <a:off x="3429627" y="3130348"/>
          <a:ext cx="1383398" cy="570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u="sng" kern="1200" dirty="0"/>
            <a:t>Goal 6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DEEPEN COMMUNITY ENGAGEMENT AND PARTNERSHIPS</a:t>
          </a:r>
        </a:p>
      </dsp:txBody>
      <dsp:txXfrm>
        <a:off x="3429627" y="3130348"/>
        <a:ext cx="1383398" cy="570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9CE01-793B-4A49-828E-0DCAC9A6D89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EFA1E-5F33-40E3-8CCC-49FB0E77D5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5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EFA1E-5F33-40E3-8CCC-49FB0E77D5D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69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C32B1-59CB-009B-6EF9-70A1DE81C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9A80C2-8F4B-8FF0-23C2-091D45DD8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FCFA8A-D171-3A5B-BCAE-4E9950374A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049A6-D925-80B3-CB77-159B2EAA0C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EFA1E-5F33-40E3-8CCC-49FB0E77D5D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99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F111F-9F1A-DFC4-7957-0EE1D5985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8499E6-2942-A05D-FBB0-912247DAC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EAB867-129E-0DF9-4B22-E33D9C6ED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15ECF-224C-5303-7546-DB99D435C2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EFA1E-5F33-40E3-8CCC-49FB0E77D5D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10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9144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941295" y="5279511"/>
            <a:ext cx="7261411" cy="73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4400" b="1">
                <a:solidFill>
                  <a:srgbClr val="FF6600"/>
                </a:solidFill>
              </a:defRPr>
            </a:pP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Strategic Plan 2026–2031</a:t>
            </a:r>
          </a:p>
        </p:txBody>
      </p:sp>
      <p:pic>
        <p:nvPicPr>
          <p:cNvPr id="2" name="Picture 1" descr="The Arc South Shore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005" y="579473"/>
            <a:ext cx="5949989" cy="42244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0D81B-AD7E-F271-B4E7-9387C3E45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9C3E75DE-4F52-3362-72C0-AC64C47CA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EAC2AA-8CB8-C641-62CE-B7360953A89B}"/>
              </a:ext>
            </a:extLst>
          </p:cNvPr>
          <p:cNvSpPr txBox="1"/>
          <p:nvPr/>
        </p:nvSpPr>
        <p:spPr>
          <a:xfrm>
            <a:off x="1851103" y="901916"/>
            <a:ext cx="696659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#1: Strengthen and Support Our Workforce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 </a:t>
            </a:r>
            <a:r>
              <a:rPr lang="en-US" sz="1400" dirty="0"/>
              <a:t>By 2031, our team will be skilled, diverse, and committed to our mission.  We will see this through better staff retention, more professional growth, and higher staff satisfaction.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b="1" dirty="0"/>
              <a:t>Priority Actions: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 Recruitment:</a:t>
            </a:r>
            <a:r>
              <a:rPr lang="en-US" sz="1400" dirty="0"/>
              <a:t> Bring in qualified and diverse candidates who care about helping people with disabilities.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 Retention:</a:t>
            </a:r>
            <a:r>
              <a:rPr lang="en-US" sz="1400" dirty="0"/>
              <a:t> Create a positive and supportive workplace with fair pay, recognition, and chances to grow.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 Professional Development:</a:t>
            </a:r>
            <a:r>
              <a:rPr lang="en-US" sz="1400" dirty="0"/>
              <a:t> Offer training, mentorship, and clear paths for career advancement.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 Workforce Well-being:</a:t>
            </a:r>
            <a:r>
              <a:rPr lang="en-US" sz="1400" dirty="0"/>
              <a:t> Promote staff health, happiness, and engagement through supportive policies and practices.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 Leadership Development:</a:t>
            </a:r>
            <a:r>
              <a:rPr lang="en-US" sz="1400" dirty="0"/>
              <a:t> Train and support future leaders to keep our organization strong and innovative.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b="1" dirty="0"/>
              <a:t>Success Indicators: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Hiring efforts consistently bring in new candidates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Staff turnover decreases each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Positive feedback from staff, families, and the people we serve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More opportunities for professional development and higher participation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7B913BC-A0ED-0D4A-9AC1-EA03795F2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6303" y="1537236"/>
            <a:ext cx="843873" cy="843873"/>
          </a:xfrm>
          <a:prstGeom prst="ellipse">
            <a:avLst/>
          </a:prstGeom>
          <a:solidFill>
            <a:srgbClr val="EA7125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 descr="Bullseye">
            <a:extLst>
              <a:ext uri="{FF2B5EF4-FFF2-40B4-BE49-F238E27FC236}">
                <a16:creationId xmlns:a16="http://schemas.microsoft.com/office/drawing/2014/main" id="{F866A41A-502A-E913-397B-D96790CAEA06}"/>
              </a:ext>
            </a:extLst>
          </p:cNvPr>
          <p:cNvSpPr/>
          <p:nvPr/>
        </p:nvSpPr>
        <p:spPr>
          <a:xfrm>
            <a:off x="506145" y="1717077"/>
            <a:ext cx="484189" cy="484189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26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350F4-F2D6-09FB-32BF-8FB935949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93726C17-1478-090C-963F-4C4C4CEB6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A04E7B-0EC9-D68A-B5A5-4862F1565B60}"/>
              </a:ext>
            </a:extLst>
          </p:cNvPr>
          <p:cNvSpPr txBox="1"/>
          <p:nvPr/>
        </p:nvSpPr>
        <p:spPr>
          <a:xfrm>
            <a:off x="1851103" y="901916"/>
            <a:ext cx="696659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#2:  Improve and Connect Our Technology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 </a:t>
            </a:r>
            <a:r>
              <a:rPr lang="en-US" sz="1400" dirty="0"/>
              <a:t>By 2031, The Arc will utilize technology to make work easier,  improve communication, and give staff better access to information. This will help staff provide the best support and services possible. </a:t>
            </a:r>
            <a:br>
              <a:rPr lang="en-US" sz="1400" dirty="0"/>
            </a:br>
            <a:endParaRPr lang="en-US" sz="14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/>
              <a:t>Priority Actions: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Electronic Health Record (EHR)</a:t>
            </a:r>
            <a:r>
              <a:rPr lang="en-US" altLang="en-US" sz="1400" dirty="0"/>
              <a:t> – Put in place a new EHR system to make documentation, reporting, and care coordination faster and more organized.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Microsoft Tools:</a:t>
            </a:r>
            <a:r>
              <a:rPr lang="en-US" altLang="en-US" sz="1400" dirty="0"/>
              <a:t> Use Microsoft programs (Outlook, Teams, SharePoint, OneDrive) in the same way across the organization to help everyone work together smoothly.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Knowledge Sharing:</a:t>
            </a:r>
            <a:r>
              <a:rPr lang="en-US" altLang="en-US" sz="1400" dirty="0"/>
              <a:t> Create a central online hub (in Teams or SharePoint) where all staff can easily find policies, procedures, and resources.</a:t>
            </a:r>
            <a:r>
              <a:rPr lang="en-US" altLang="en-US" sz="1400" b="1" dirty="0"/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Cloud Migration:</a:t>
            </a:r>
            <a:r>
              <a:rPr lang="en-US" altLang="en-US" sz="1400" dirty="0"/>
              <a:t> Move systems to the cloud to make them safer, more reliable, and easier to access from anywhere.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Staff Training &amp; Support:</a:t>
            </a:r>
            <a:r>
              <a:rPr lang="en-US" altLang="en-US" sz="1400" dirty="0"/>
              <a:t> Offer regular training and tech support so staff feel confident using new tools.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dirty="0"/>
          </a:p>
          <a:p>
            <a:pPr>
              <a:buNone/>
            </a:pPr>
            <a:r>
              <a:rPr lang="en-US" sz="1400" b="1" dirty="0"/>
              <a:t>Success Indicators: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EHR system is fully in use by all relevant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90% of staff feel confident and happy using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Staff spend less time on paperwork and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Services are delivered more efficiently, with better teamwork and communication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C0380C6-2D17-5070-2CAC-C697C19FA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6303" y="1537236"/>
            <a:ext cx="843873" cy="843873"/>
          </a:xfrm>
          <a:prstGeom prst="ellipse">
            <a:avLst/>
          </a:prstGeom>
          <a:solidFill>
            <a:srgbClr val="484847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1986775"/>
              <a:satOff val="7962"/>
              <a:lumOff val="1726"/>
              <a:alphaOff val="0"/>
            </a:schemeClr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 descr="Checkmark">
            <a:extLst>
              <a:ext uri="{FF2B5EF4-FFF2-40B4-BE49-F238E27FC236}">
                <a16:creationId xmlns:a16="http://schemas.microsoft.com/office/drawing/2014/main" id="{AC9C5DAF-E8BC-3B8A-DFAE-F0C1367249B6}"/>
              </a:ext>
            </a:extLst>
          </p:cNvPr>
          <p:cNvSpPr/>
          <p:nvPr/>
        </p:nvSpPr>
        <p:spPr>
          <a:xfrm>
            <a:off x="506144" y="1717077"/>
            <a:ext cx="484189" cy="484189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5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1AB42-825C-5FBB-2AEF-D525AE4D4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8E1F73DE-DA01-B8E7-7557-E77C3FEDF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04FDF8-4B36-1A28-7E6A-F8B0770690D3}"/>
              </a:ext>
            </a:extLst>
          </p:cNvPr>
          <p:cNvSpPr txBox="1"/>
          <p:nvPr/>
        </p:nvSpPr>
        <p:spPr>
          <a:xfrm>
            <a:off x="1851103" y="913904"/>
            <a:ext cx="696659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#3:  Keep Our Finances Strong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</a:t>
            </a:r>
            <a:r>
              <a:rPr lang="en-US" sz="1400" dirty="0"/>
              <a:t> By 2031, The Arc of the South Shore will be financially stable and strong. This will allow us to keep offering high-quality services and invest in new opportunities for growth.</a:t>
            </a:r>
          </a:p>
          <a:p>
            <a:pPr>
              <a:buNone/>
            </a:pPr>
            <a:endParaRPr lang="en-US" sz="14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/>
              <a:t>Priority Actions: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Diverse Funding</a:t>
            </a:r>
            <a:r>
              <a:rPr lang="en-US" altLang="en-US" sz="1400" dirty="0"/>
              <a:t> – Sustain and expand funding from a variety of sources, including state contracts, private pay, and partnerships.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Fundraising &amp; Development</a:t>
            </a:r>
            <a:r>
              <a:rPr lang="en-US" altLang="en-US" sz="1400" dirty="0"/>
              <a:t> – Build strong relationships with donors and organize fundraising events to gain more community support.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Community Partnerships &amp; Giving</a:t>
            </a:r>
            <a:r>
              <a:rPr lang="en-US" altLang="en-US" sz="1400" dirty="0"/>
              <a:t> – Work closely with community members and organizations to increase donations, sponsorships, and teamwork that support our mission.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Grants</a:t>
            </a:r>
            <a:r>
              <a:rPr lang="en-US" altLang="en-US" sz="1400" dirty="0"/>
              <a:t> – Find and apply for grants that match our mission and long-term goals.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Financial Responsibility</a:t>
            </a:r>
            <a:r>
              <a:rPr lang="en-US" altLang="en-US" sz="1400" dirty="0"/>
              <a:t> – Maintain good financial practices, transparent reporting, and effective management of resources.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Innovation &amp; Growth</a:t>
            </a:r>
            <a:r>
              <a:rPr lang="en-US" altLang="en-US" sz="1400" dirty="0"/>
              <a:t> – Invest in new programs and services that help our mission and increase revenue.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4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/>
              <a:t>Success Indicators: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Strong financial health and savings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Positive cash flow each year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Growth in different types of funding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Successful grant awards for key projects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More community donations, sponsorships, and partnerships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Clear results from investments in new programs and services</a:t>
            </a:r>
            <a:endParaRPr lang="en-US" altLang="en-US" sz="14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B6C0ED7-C05C-A852-58C0-117261E07BAB}"/>
              </a:ext>
            </a:extLst>
          </p:cNvPr>
          <p:cNvGrpSpPr/>
          <p:nvPr/>
        </p:nvGrpSpPr>
        <p:grpSpPr>
          <a:xfrm>
            <a:off x="326303" y="1537236"/>
            <a:ext cx="843873" cy="843873"/>
            <a:chOff x="457200" y="1699543"/>
            <a:chExt cx="843873" cy="843873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6D5E548-A555-BD7C-C07C-F9DFF4C0DF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57200" y="1699543"/>
              <a:ext cx="843873" cy="843873"/>
            </a:xfrm>
            <a:prstGeom prst="ellipse">
              <a:avLst/>
            </a:prstGeom>
            <a:solidFill>
              <a:srgbClr val="44687D"/>
            </a:solidFill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3973551"/>
                <a:satOff val="15924"/>
                <a:lumOff val="3451"/>
                <a:alphaOff val="0"/>
              </a:schemeClr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" name="Rectangle 9" descr="Playbook">
              <a:extLst>
                <a:ext uri="{FF2B5EF4-FFF2-40B4-BE49-F238E27FC236}">
                  <a16:creationId xmlns:a16="http://schemas.microsoft.com/office/drawing/2014/main" id="{4F849355-4A64-0336-F85F-E13A94201701}"/>
                </a:ext>
              </a:extLst>
            </p:cNvPr>
            <p:cNvSpPr/>
            <p:nvPr/>
          </p:nvSpPr>
          <p:spPr>
            <a:xfrm>
              <a:off x="549347" y="1825588"/>
              <a:ext cx="659577" cy="591781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18601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A2923-13DE-4D7F-CF82-17F83DBCD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DB725CE9-FED8-3422-0E7C-41E2A2634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63CE368-D232-8D44-DB70-A928CA604E82}"/>
              </a:ext>
            </a:extLst>
          </p:cNvPr>
          <p:cNvSpPr txBox="1"/>
          <p:nvPr/>
        </p:nvSpPr>
        <p:spPr>
          <a:xfrm>
            <a:off x="1851103" y="913904"/>
            <a:ext cx="696659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#4:  Improve and Deliver High-Quality Services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 </a:t>
            </a:r>
            <a:r>
              <a:rPr lang="en-US" sz="1400" dirty="0"/>
              <a:t>By 2031, The Arc of the South Shore will provide high-quality services that match our strategic goals. We will measure our progress, make continuous improvements, and ensure our work meets high standards.</a:t>
            </a:r>
          </a:p>
          <a:p>
            <a:pPr>
              <a:buNone/>
            </a:pPr>
            <a:endParaRPr lang="en-US" sz="14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/>
              <a:t>Priority Actions: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Performance Metrics</a:t>
            </a:r>
            <a:r>
              <a:rPr lang="en-US" altLang="en-US" sz="1400" dirty="0"/>
              <a:t> – Create and track key performance indicators (KPIs) to measure progress toward each goal.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Quality Standards</a:t>
            </a:r>
            <a:r>
              <a:rPr lang="en-US" altLang="en-US" sz="1400" dirty="0"/>
              <a:t> </a:t>
            </a:r>
            <a:r>
              <a:rPr lang="en-US" altLang="en-US" sz="1400" b="1" dirty="0"/>
              <a:t>and Compliance</a:t>
            </a:r>
            <a:r>
              <a:rPr lang="en-US" altLang="en-US" sz="1400" dirty="0"/>
              <a:t>– Strengthen policies, procedures, and monitoring systems to make sure all programs meet high standards and follow all licensing and certification rules.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Continuous Improvement</a:t>
            </a:r>
            <a:r>
              <a:rPr lang="en-US" altLang="en-US" sz="1400" dirty="0"/>
              <a:t> – Use data, feedback, and proven best practices to keep improving our programs and services.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Staff Engagement</a:t>
            </a:r>
            <a:r>
              <a:rPr lang="en-US" altLang="en-US" sz="1400" dirty="0"/>
              <a:t> – Involve staff at every level in improving quality and tracking performance.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Accountability &amp; Transparency</a:t>
            </a:r>
            <a:r>
              <a:rPr lang="en-US" altLang="en-US" sz="1400" dirty="0"/>
              <a:t> – Share updates and progress with the community and stakeholders to build trust and show results.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Success Indicators</a:t>
            </a:r>
            <a:r>
              <a:rPr lang="en-US" sz="1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Key Performance Indicators for all goals are tracked and reported each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Measurable improvements in service quality shown through feedback, data, and audits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Staff participation in improvement projects meets or exceeds targets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Annual reports show that programs align with our goals and produce positive results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58B968D-49CD-4791-525B-A5B35EFA87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6303" y="1537236"/>
            <a:ext cx="843873" cy="843873"/>
          </a:xfrm>
          <a:prstGeom prst="ellipse">
            <a:avLst/>
          </a:prstGeom>
          <a:solidFill>
            <a:srgbClr val="FECB0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5960326"/>
              <a:satOff val="23887"/>
              <a:lumOff val="5177"/>
              <a:alphaOff val="0"/>
            </a:schemeClr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7" name="Rectangle 6" descr="Upward trend">
            <a:extLst>
              <a:ext uri="{FF2B5EF4-FFF2-40B4-BE49-F238E27FC236}">
                <a16:creationId xmlns:a16="http://schemas.microsoft.com/office/drawing/2014/main" id="{13902588-B865-ECB0-B7D5-91913517D450}"/>
              </a:ext>
            </a:extLst>
          </p:cNvPr>
          <p:cNvSpPr/>
          <p:nvPr/>
        </p:nvSpPr>
        <p:spPr>
          <a:xfrm>
            <a:off x="506145" y="1717078"/>
            <a:ext cx="484189" cy="484189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10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A6014-48D2-D985-B65C-24032DE3E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322C4A9D-D797-7FC7-FA52-6CE2B709B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364A44-683C-71C1-180E-1BFA238A4D55}"/>
              </a:ext>
            </a:extLst>
          </p:cNvPr>
          <p:cNvSpPr txBox="1"/>
          <p:nvPr/>
        </p:nvSpPr>
        <p:spPr>
          <a:xfrm>
            <a:off x="1851103" y="913904"/>
            <a:ext cx="696659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#5:  Strengthen Our Person-Centered Approach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 </a:t>
            </a:r>
            <a:r>
              <a:rPr lang="en-US" sz="1400" dirty="0"/>
              <a:t>By 2031, every person we support will receive services that focus on their individual goals and choices. Our goal is to help each person live a meaningful, independent life and feel fully included in their community.</a:t>
            </a:r>
            <a:br>
              <a:rPr lang="en-US" sz="1400" dirty="0"/>
            </a:br>
            <a:endParaRPr lang="en-US" sz="1400" dirty="0"/>
          </a:p>
          <a:p>
            <a:pPr>
              <a:buNone/>
            </a:pPr>
            <a:r>
              <a:rPr lang="en-US" sz="1400" b="1" dirty="0"/>
              <a:t>Priority Actions: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Individualized Supports</a:t>
            </a:r>
            <a:r>
              <a:rPr lang="en-US" altLang="en-US" sz="1400" dirty="0"/>
              <a:t> – Make sure services match each person’s unique goals, preferences, and needs.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Voice and Choice</a:t>
            </a:r>
            <a:r>
              <a:rPr lang="en-US" altLang="en-US" sz="1400" dirty="0"/>
              <a:t> – Encourage individuals and families to take an active role in planning and making decisions about their supports.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Staff Training</a:t>
            </a:r>
            <a:r>
              <a:rPr lang="en-US" altLang="en-US" sz="1400" dirty="0"/>
              <a:t> – Offer ongoing training so staff understand and use person-centered practices in their daily work.</a:t>
            </a:r>
            <a:r>
              <a:rPr lang="en-US" altLang="en-US" sz="1400" b="1" dirty="0"/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Feedback and Outcomes</a:t>
            </a:r>
            <a:r>
              <a:rPr lang="en-US" altLang="en-US" sz="1400" dirty="0"/>
              <a:t> – Collect feedback from individuals and families to measure satisfaction and guide improvements.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Community Engagement </a:t>
            </a:r>
            <a:r>
              <a:rPr lang="en-US" altLang="en-US" sz="1400" dirty="0"/>
              <a:t>– Build strong connections between the people we support and the wider community through education, partnerships, and shared advocacy.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Inclusion &amp; Advocacy</a:t>
            </a:r>
            <a:r>
              <a:rPr lang="en-US" altLang="en-US" sz="1400" dirty="0"/>
              <a:t> – Create opportunities that promote belonging, independence, and full participation in community life.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4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/>
              <a:t>Success Indicators: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/>
              <a:t>High satisfaction scores from individuals and families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/>
              <a:t>All staff trained in person-centered practices and positive behavioral supports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/>
              <a:t>Policies and procedures reflect person-centered values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/>
              <a:t>More opportunities for individuals to engage and be included in their communities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6F6DEB2-442E-5C86-97DD-E2AA7624EC32}"/>
              </a:ext>
            </a:extLst>
          </p:cNvPr>
          <p:cNvGrpSpPr/>
          <p:nvPr/>
        </p:nvGrpSpPr>
        <p:grpSpPr>
          <a:xfrm>
            <a:off x="326303" y="1537236"/>
            <a:ext cx="843873" cy="843873"/>
            <a:chOff x="263864" y="1699543"/>
            <a:chExt cx="843873" cy="84387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620477-D527-55B3-478E-33C5C6205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63864" y="1699543"/>
              <a:ext cx="843873" cy="843873"/>
            </a:xfrm>
            <a:prstGeom prst="ellipse">
              <a:avLst/>
            </a:prstGeom>
            <a:solidFill>
              <a:srgbClr val="5C2B84"/>
            </a:solidFill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7947101"/>
                <a:satOff val="31849"/>
                <a:lumOff val="6902"/>
                <a:alphaOff val="0"/>
              </a:schemeClr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8" name="Rectangle 7" descr="Group">
              <a:extLst>
                <a:ext uri="{FF2B5EF4-FFF2-40B4-BE49-F238E27FC236}">
                  <a16:creationId xmlns:a16="http://schemas.microsoft.com/office/drawing/2014/main" id="{58F1D95E-9389-9198-044B-CEF28B0899DB}"/>
                </a:ext>
              </a:extLst>
            </p:cNvPr>
            <p:cNvSpPr/>
            <p:nvPr/>
          </p:nvSpPr>
          <p:spPr>
            <a:xfrm>
              <a:off x="279933" y="1895058"/>
              <a:ext cx="827804" cy="432240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38696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BDAF-E843-9341-7F51-3BCDFD5B3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92688E91-0997-1223-BF7F-80E2C7548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02" y="188907"/>
            <a:ext cx="1899055" cy="13483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06DB902-BFF3-BD10-FE20-3C76FCC33E2F}"/>
              </a:ext>
            </a:extLst>
          </p:cNvPr>
          <p:cNvSpPr txBox="1"/>
          <p:nvPr/>
        </p:nvSpPr>
        <p:spPr>
          <a:xfrm>
            <a:off x="1851103" y="913904"/>
            <a:ext cx="696659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/>
              <a:t>Goal #6:  Deepen Community Engagement and Partnerships  </a:t>
            </a:r>
          </a:p>
          <a:p>
            <a:pPr>
              <a:buNone/>
            </a:pPr>
            <a:endParaRPr lang="en-US" sz="1400" b="1" dirty="0"/>
          </a:p>
          <a:p>
            <a:pPr>
              <a:buNone/>
            </a:pPr>
            <a:r>
              <a:rPr lang="en-US" sz="1400" b="1" dirty="0"/>
              <a:t>Objective: </a:t>
            </a:r>
            <a:r>
              <a:rPr lang="en-US" sz="1400" dirty="0"/>
              <a:t>By 2031, strengthen connections with individuals, families, community partners, and the public to build greater awareness, teamwork, and support for The Arc’s mission.</a:t>
            </a:r>
            <a:br>
              <a:rPr lang="en-US" sz="1400" dirty="0"/>
            </a:br>
            <a:endParaRPr lang="en-US" sz="1400" dirty="0"/>
          </a:p>
          <a:p>
            <a:pPr>
              <a:buNone/>
            </a:pPr>
            <a:r>
              <a:rPr lang="en-US" sz="1400" b="1" dirty="0"/>
              <a:t>Priority Actions: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Outreach and Awareness</a:t>
            </a:r>
            <a:r>
              <a:rPr lang="en-US" altLang="en-US" sz="1400" dirty="0"/>
              <a:t> – Share The Arc’s story and impact through events, personal stories, and media to increase visibility in the community.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Partnerships</a:t>
            </a:r>
            <a:r>
              <a:rPr lang="en-US" altLang="en-US" sz="1400" dirty="0"/>
              <a:t> – Build and maintain strong relationships with schools, employers, healthcare providers, and other community organizations.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Advocacy Engagement</a:t>
            </a:r>
            <a:r>
              <a:rPr lang="en-US" altLang="en-US" sz="1400" dirty="0"/>
              <a:t> – Encourage community members to take part in advocacy efforts that support inclusion and fairness for all.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Volunteerism</a:t>
            </a:r>
            <a:r>
              <a:rPr lang="en-US" altLang="en-US" sz="1400" dirty="0"/>
              <a:t> – Offer more ways for volunteers to get involved by sharing their time, skills, and talents.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Family and Participant Connection</a:t>
            </a:r>
            <a:r>
              <a:rPr lang="en-US" altLang="en-US" sz="1400" dirty="0"/>
              <a:t> – Create more chances for families and individuals to connect, learn from each other, and build community.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b="1" dirty="0"/>
              <a:t> Community Giving</a:t>
            </a:r>
            <a:r>
              <a:rPr lang="en-US" altLang="en-US" sz="1400" dirty="0"/>
              <a:t> – Encourage local donations and sponsorships that support inclusion and belonging.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/>
              <a:t>Success Indicators: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More active community partnerships and joint projects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Growth in volunteer participation each year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Higher public awareness and community involvement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Increase in local giving and sponsorships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Positive feedback from individuals, families, and partners about engagement efforts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FFE41CD-0D58-E3F5-1058-346FDE988DBE}"/>
              </a:ext>
            </a:extLst>
          </p:cNvPr>
          <p:cNvGrpSpPr/>
          <p:nvPr/>
        </p:nvGrpSpPr>
        <p:grpSpPr>
          <a:xfrm>
            <a:off x="326303" y="1537236"/>
            <a:ext cx="843873" cy="843873"/>
            <a:chOff x="558033" y="1617799"/>
            <a:chExt cx="843873" cy="843873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416F746-28D6-28BC-E86C-24295EB13A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58033" y="1617799"/>
              <a:ext cx="843873" cy="843873"/>
            </a:xfrm>
            <a:prstGeom prst="ellipse">
              <a:avLst/>
            </a:prstGeom>
            <a:solidFill>
              <a:schemeClr val="tx1"/>
            </a:solidFill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" name="Rectangle 8" descr="Target">
              <a:extLst>
                <a:ext uri="{FF2B5EF4-FFF2-40B4-BE49-F238E27FC236}">
                  <a16:creationId xmlns:a16="http://schemas.microsoft.com/office/drawing/2014/main" id="{012DFF6D-D3E1-A96F-F88D-4FBF75D7116C}"/>
                </a:ext>
              </a:extLst>
            </p:cNvPr>
            <p:cNvSpPr/>
            <p:nvPr/>
          </p:nvSpPr>
          <p:spPr>
            <a:xfrm>
              <a:off x="659905" y="1746471"/>
              <a:ext cx="640127" cy="586527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1438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3377132" y="658879"/>
            <a:ext cx="4094129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Mission &amp; Vision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" name="Picture 1" descr="The Arc South Shore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69" y="199245"/>
            <a:ext cx="3583036" cy="25439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5C12124-733C-F5B7-725E-A3E52B03AE8A}"/>
              </a:ext>
            </a:extLst>
          </p:cNvPr>
          <p:cNvSpPr txBox="1"/>
          <p:nvPr/>
        </p:nvSpPr>
        <p:spPr>
          <a:xfrm>
            <a:off x="2876365" y="1984442"/>
            <a:ext cx="5859262" cy="4531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defTabSz="914400">
              <a:lnSpc>
                <a:spcPct val="90000"/>
              </a:lnSpc>
              <a:spcAft>
                <a:spcPts val="1350"/>
              </a:spcAft>
            </a:pPr>
            <a:endParaRPr lang="en-US" sz="1400" i="0" u="sng" dirty="0">
              <a:effectLst/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  <a:spcAft>
                <a:spcPts val="1350"/>
              </a:spcAft>
            </a:pPr>
            <a:r>
              <a:rPr lang="en-US" sz="1400" i="0" u="sng" dirty="0">
                <a:effectLst/>
                <a:latin typeface="Aptos" panose="020B0004020202020204" pitchFamily="34" charset="0"/>
              </a:rPr>
              <a:t>Mission Statement </a:t>
            </a:r>
            <a:endParaRPr lang="en-US" sz="1400" u="sng" dirty="0"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  <a:spcAft>
                <a:spcPts val="1350"/>
              </a:spcAft>
            </a:pPr>
            <a:r>
              <a:rPr lang="en-US" sz="1400" dirty="0">
                <a:latin typeface="Aptos" panose="020B0004020202020204" pitchFamily="34" charset="0"/>
              </a:rPr>
              <a:t>The Arc of the South Shore supports people of all ages and disabilities in living full, independent lives. We do this by offering personalized, person-centered services, promoting inclusion in the community and advocating for their right to live their best lives.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</a:pPr>
            <a:r>
              <a:rPr lang="en-US" sz="1400" i="0" u="sng" dirty="0">
                <a:effectLst/>
                <a:latin typeface="Aptos" panose="020B0004020202020204" pitchFamily="34" charset="0"/>
              </a:rPr>
              <a:t>Vision Statement</a:t>
            </a:r>
          </a:p>
          <a:p>
            <a:pPr defTabSz="914400">
              <a:lnSpc>
                <a:spcPct val="90000"/>
              </a:lnSpc>
            </a:pPr>
            <a:endParaRPr lang="en-US" sz="1400" i="0" dirty="0">
              <a:effectLst/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</a:pPr>
            <a:r>
              <a:rPr lang="en-US" sz="1400" dirty="0">
                <a:latin typeface="Aptos" panose="020B0004020202020204" pitchFamily="34" charset="0"/>
              </a:rPr>
              <a:t>The Arc of the South Shore is deeply rooted in our community. We envision a future where every person with a disability and their family has the support, inclusion, and opportunities they need to live full and meaningful lives. As we celebrate 75 years, we will continue to offer and explore a wide range of services across all ages and disabilities. We will build on our leadership, experience, innovation and advocacy to keep improving and expanding our services.</a:t>
            </a:r>
          </a:p>
          <a:p>
            <a:pPr defTabSz="914400">
              <a:lnSpc>
                <a:spcPct val="90000"/>
              </a:lnSpc>
            </a:pPr>
            <a:endParaRPr lang="en-US" sz="1400" dirty="0"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</a:pPr>
            <a:endParaRPr lang="en-US" sz="1400" dirty="0">
              <a:latin typeface="Aptos" panose="020B0004020202020204" pitchFamily="34" charset="0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100" dirty="0">
              <a:latin typeface="Aptos" panose="020B0004020202020204" pitchFamily="34" charset="0"/>
            </a:endParaRPr>
          </a:p>
          <a:p>
            <a:pPr defTabSz="914400">
              <a:lnSpc>
                <a:spcPct val="90000"/>
              </a:lnSpc>
            </a:pPr>
            <a:r>
              <a:rPr lang="en-US" sz="1100" i="0" dirty="0">
                <a:effectLst/>
                <a:latin typeface="Aptos" panose="020B0004020202020204" pitchFamily="34" charset="0"/>
              </a:rPr>
              <a:t>Person Centered |  Community  |  Transparency  |  Self-Determination  |  Diversity  |  Respect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824" y="161551"/>
            <a:ext cx="7629757" cy="938056"/>
          </a:xfrm>
        </p:spPr>
        <p:txBody>
          <a:bodyPr anchor="ctr">
            <a:normAutofit/>
          </a:bodyPr>
          <a:lstStyle/>
          <a:p>
            <a:r>
              <a:rPr lang="en-US" sz="4200" b="1" dirty="0"/>
              <a:t>Plan Overview and Intent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 descr="orange text box">
            <a:extLst>
              <a:ext uri="{FF2B5EF4-FFF2-40B4-BE49-F238E27FC236}">
                <a16:creationId xmlns:a16="http://schemas.microsoft.com/office/drawing/2014/main" id="{6A5F3B7C-6F47-0656-0F6A-6F093586A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413960"/>
              </p:ext>
            </p:extLst>
          </p:nvPr>
        </p:nvGraphicFramePr>
        <p:xfrm>
          <a:off x="678451" y="2754363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307C49-1B62-E9AD-A878-F3F8A7D34937}"/>
              </a:ext>
            </a:extLst>
          </p:cNvPr>
          <p:cNvSpPr txBox="1"/>
          <p:nvPr/>
        </p:nvSpPr>
        <p:spPr>
          <a:xfrm>
            <a:off x="2284366" y="974897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rPr lang="en-US" sz="1800" dirty="0">
                <a:solidFill>
                  <a:srgbClr val="5C2B84"/>
                </a:solidFill>
              </a:rPr>
              <a:t>The Strategic Plan serves as a living roadmap that connects our mission, vision, and values to tangible action. Through shared accountability and collaboration, we will move The Arc forward together.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E0E2B-EE62-931D-5864-8A49B9290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8DAABC-8319-615E-F000-2DBB3F3244C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38400" y="576483"/>
            <a:ext cx="6448425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C2B8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Satisfaction Survey Results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C2B8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 Program</a:t>
            </a:r>
          </a:p>
        </p:txBody>
      </p:sp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0F40BD75-E165-6F9C-D50F-90A17F287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94" y="123046"/>
            <a:ext cx="2968381" cy="210755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pic>
        <p:nvPicPr>
          <p:cNvPr id="7" name="Picture 6" descr="A group of circles with numbers and text">
            <a:extLst>
              <a:ext uri="{FF2B5EF4-FFF2-40B4-BE49-F238E27FC236}">
                <a16:creationId xmlns:a16="http://schemas.microsoft.com/office/drawing/2014/main" id="{B0FA5A64-941D-CC84-EA5E-E919A0B7E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00" y="1902046"/>
            <a:ext cx="8145199" cy="458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058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125223"/>
            <a:ext cx="1828800" cy="1298448"/>
          </a:xfrm>
          <a:prstGeom prst="rect">
            <a:avLst/>
          </a:prstGeom>
        </p:spPr>
      </p:pic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2047875" y="481740"/>
            <a:ext cx="6640498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687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 our Stakeholders want?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B9ED530-C422-3CCE-5751-6785BBEFC586}"/>
              </a:ext>
            </a:extLst>
          </p:cNvPr>
          <p:cNvSpPr/>
          <p:nvPr/>
        </p:nvSpPr>
        <p:spPr>
          <a:xfrm>
            <a:off x="4731799" y="1743810"/>
            <a:ext cx="4234648" cy="4656989"/>
          </a:xfrm>
          <a:prstGeom prst="roundRect">
            <a:avLst/>
          </a:prstGeom>
          <a:gradFill>
            <a:gsLst>
              <a:gs pos="0">
                <a:srgbClr val="484847"/>
              </a:gs>
              <a:gs pos="100000">
                <a:srgbClr val="44687D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u="sng" dirty="0">
              <a:solidFill>
                <a:schemeClr val="bg1"/>
              </a:solidFill>
            </a:endParaRPr>
          </a:p>
          <a:p>
            <a:pPr algn="ctr"/>
            <a:endParaRPr lang="en-US" sz="1600" b="1" u="sng" dirty="0">
              <a:solidFill>
                <a:schemeClr val="bg1"/>
              </a:solidFill>
            </a:endParaRPr>
          </a:p>
          <a:p>
            <a:pPr algn="ctr"/>
            <a:r>
              <a:rPr lang="en-US" sz="1600" b="1" u="sng" dirty="0">
                <a:solidFill>
                  <a:schemeClr val="bg1"/>
                </a:solidFill>
              </a:rPr>
              <a:t>FAMILY AND GUARDIANS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Keep great staff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Increase types of services and supports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Offer more support to parents and caregivers especially during BIG life changes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community activities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Increase advocacy opportunities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Find new partnerships for funding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education and training programs for EI parents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39FE42-AEE0-FBC1-2048-E33BD908A721}"/>
              </a:ext>
            </a:extLst>
          </p:cNvPr>
          <p:cNvSpPr/>
          <p:nvPr/>
        </p:nvSpPr>
        <p:spPr>
          <a:xfrm>
            <a:off x="337352" y="1743810"/>
            <a:ext cx="4234648" cy="4656989"/>
          </a:xfrm>
          <a:prstGeom prst="roundRect">
            <a:avLst/>
          </a:prstGeom>
          <a:gradFill>
            <a:gsLst>
              <a:gs pos="0">
                <a:srgbClr val="484847"/>
              </a:gs>
              <a:gs pos="100000">
                <a:srgbClr val="44687D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</a:rPr>
              <a:t>INDIVIDUALS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accessible equipment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community outings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job or volunteer opportunities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Help with finding staff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social opportunities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skill building classes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CD8B7-F75A-47FC-053B-09D97935F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589479A-4B59-5F1B-D7FA-2B1BDE794341}"/>
              </a:ext>
            </a:extLst>
          </p:cNvPr>
          <p:cNvSpPr/>
          <p:nvPr/>
        </p:nvSpPr>
        <p:spPr>
          <a:xfrm>
            <a:off x="4731799" y="1755648"/>
            <a:ext cx="4234648" cy="4656989"/>
          </a:xfrm>
          <a:prstGeom prst="roundRect">
            <a:avLst/>
          </a:prstGeom>
          <a:gradFill>
            <a:gsLst>
              <a:gs pos="0">
                <a:srgbClr val="484847"/>
              </a:gs>
              <a:gs pos="100000">
                <a:srgbClr val="44687D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600" b="1" u="sng" dirty="0">
                <a:solidFill>
                  <a:schemeClr val="bg1"/>
                </a:solidFill>
              </a:rPr>
              <a:t>COMMUNITY SUPPORTERS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Increase staff training and retention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Expand services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Increase community engagement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Develop new partnerships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Provide more support groups  for families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Provide more advocacy information and opportunities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EB198E-9611-D3B8-8A55-2A23AE1E37D6}"/>
              </a:ext>
            </a:extLst>
          </p:cNvPr>
          <p:cNvSpPr/>
          <p:nvPr/>
        </p:nvSpPr>
        <p:spPr>
          <a:xfrm>
            <a:off x="337352" y="1755648"/>
            <a:ext cx="4234648" cy="4656989"/>
          </a:xfrm>
          <a:prstGeom prst="roundRect">
            <a:avLst/>
          </a:prstGeom>
          <a:gradFill>
            <a:gsLst>
              <a:gs pos="0">
                <a:srgbClr val="484847"/>
              </a:gs>
              <a:gs pos="100000">
                <a:srgbClr val="44687D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600" b="1" u="sng" dirty="0">
                <a:solidFill>
                  <a:schemeClr val="bg1"/>
                </a:solidFill>
              </a:rPr>
              <a:t>STAFF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Increase staff training and retention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Improve benefits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Improve technology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Professional Development 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bg1"/>
                </a:solidFill>
              </a:rPr>
              <a:t>More opportunities to interact with staff from other programs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 descr="The Arc South Shore Logo">
            <a:extLst>
              <a:ext uri="{FF2B5EF4-FFF2-40B4-BE49-F238E27FC236}">
                <a16:creationId xmlns:a16="http://schemas.microsoft.com/office/drawing/2014/main" id="{5BBBF2BE-E857-11A2-EBFA-D368CB7A6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125223"/>
            <a:ext cx="1828800" cy="129844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B2126A8-0A1E-6DD1-B6A2-2D03A554CA4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47875" y="481740"/>
            <a:ext cx="6640498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687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 our Stakeholders want?</a:t>
            </a:r>
          </a:p>
        </p:txBody>
      </p:sp>
    </p:spTree>
    <p:extLst>
      <p:ext uri="{BB962C8B-B14F-4D97-AF65-F5344CB8AC3E}">
        <p14:creationId xmlns:p14="http://schemas.microsoft.com/office/powerpoint/2010/main" val="385032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05A00-B983-73CE-4232-5E221390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Arc South Shore Logo">
            <a:extLst>
              <a:ext uri="{FF2B5EF4-FFF2-40B4-BE49-F238E27FC236}">
                <a16:creationId xmlns:a16="http://schemas.microsoft.com/office/drawing/2014/main" id="{B8C99C5B-44B4-8BB6-8830-5D0EAA554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27" y="157511"/>
            <a:ext cx="1828800" cy="129844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BE4871B-28F2-E42C-D6DA-88E367F529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04643" y="376619"/>
            <a:ext cx="4936929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C2B8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are we doing well?</a:t>
            </a:r>
          </a:p>
        </p:txBody>
      </p:sp>
      <p:sp>
        <p:nvSpPr>
          <p:cNvPr id="13" name="Flowchart: Decision 12">
            <a:extLst>
              <a:ext uri="{FF2B5EF4-FFF2-40B4-BE49-F238E27FC236}">
                <a16:creationId xmlns:a16="http://schemas.microsoft.com/office/drawing/2014/main" id="{35FA23E2-3D77-AE51-E243-7B883A6014C4}"/>
              </a:ext>
            </a:extLst>
          </p:cNvPr>
          <p:cNvSpPr/>
          <p:nvPr/>
        </p:nvSpPr>
        <p:spPr>
          <a:xfrm>
            <a:off x="6326735" y="1327923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bg1"/>
                </a:solidFill>
              </a:rPr>
              <a:t>Celebrate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</a:rPr>
              <a:t>Accomplishments</a:t>
            </a:r>
          </a:p>
        </p:txBody>
      </p:sp>
      <p:sp>
        <p:nvSpPr>
          <p:cNvPr id="4" name="Flowchart: Decision 3">
            <a:extLst>
              <a:ext uri="{FF2B5EF4-FFF2-40B4-BE49-F238E27FC236}">
                <a16:creationId xmlns:a16="http://schemas.microsoft.com/office/drawing/2014/main" id="{F45A86A8-C86B-7F10-DAD6-1A0E89A1F622}"/>
              </a:ext>
            </a:extLst>
          </p:cNvPr>
          <p:cNvSpPr/>
          <p:nvPr/>
        </p:nvSpPr>
        <p:spPr>
          <a:xfrm>
            <a:off x="6326734" y="4008353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Relationship building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499D98DE-41B8-5ECF-58C4-310FF844B828}"/>
              </a:ext>
            </a:extLst>
          </p:cNvPr>
          <p:cNvSpPr/>
          <p:nvPr/>
        </p:nvSpPr>
        <p:spPr>
          <a:xfrm>
            <a:off x="410528" y="4073402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Inclusiveness</a:t>
            </a:r>
          </a:p>
        </p:txBody>
      </p:sp>
      <p:sp>
        <p:nvSpPr>
          <p:cNvPr id="14" name="Flowchart: Decision 13">
            <a:extLst>
              <a:ext uri="{FF2B5EF4-FFF2-40B4-BE49-F238E27FC236}">
                <a16:creationId xmlns:a16="http://schemas.microsoft.com/office/drawing/2014/main" id="{1BCFC52F-7C82-D1BD-43EF-686AB63737BD}"/>
              </a:ext>
            </a:extLst>
          </p:cNvPr>
          <p:cNvSpPr/>
          <p:nvPr/>
        </p:nvSpPr>
        <p:spPr>
          <a:xfrm>
            <a:off x="3400147" y="4008357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Commitment to the mission</a:t>
            </a:r>
          </a:p>
        </p:txBody>
      </p:sp>
      <p:sp>
        <p:nvSpPr>
          <p:cNvPr id="15" name="Flowchart: Decision 14">
            <a:extLst>
              <a:ext uri="{FF2B5EF4-FFF2-40B4-BE49-F238E27FC236}">
                <a16:creationId xmlns:a16="http://schemas.microsoft.com/office/drawing/2014/main" id="{8F2672F3-360B-D779-4254-E348EA1C7A86}"/>
              </a:ext>
            </a:extLst>
          </p:cNvPr>
          <p:cNvSpPr/>
          <p:nvPr/>
        </p:nvSpPr>
        <p:spPr>
          <a:xfrm>
            <a:off x="3360528" y="1327925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Providing support to staff and families</a:t>
            </a:r>
          </a:p>
        </p:txBody>
      </p:sp>
      <p:sp>
        <p:nvSpPr>
          <p:cNvPr id="16" name="Flowchart: Decision 15">
            <a:extLst>
              <a:ext uri="{FF2B5EF4-FFF2-40B4-BE49-F238E27FC236}">
                <a16:creationId xmlns:a16="http://schemas.microsoft.com/office/drawing/2014/main" id="{F42AA2B7-B057-FFD4-D22B-F078229FE9F8}"/>
              </a:ext>
            </a:extLst>
          </p:cNvPr>
          <p:cNvSpPr/>
          <p:nvPr/>
        </p:nvSpPr>
        <p:spPr>
          <a:xfrm>
            <a:off x="394321" y="1327928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17" name="Flowchart: Decision 16">
            <a:extLst>
              <a:ext uri="{FF2B5EF4-FFF2-40B4-BE49-F238E27FC236}">
                <a16:creationId xmlns:a16="http://schemas.microsoft.com/office/drawing/2014/main" id="{D1F34A38-5658-90D4-6E2F-D725EF2F8426}"/>
              </a:ext>
            </a:extLst>
          </p:cNvPr>
          <p:cNvSpPr/>
          <p:nvPr/>
        </p:nvSpPr>
        <p:spPr>
          <a:xfrm>
            <a:off x="4796182" y="2684401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Help to make connections</a:t>
            </a:r>
          </a:p>
        </p:txBody>
      </p:sp>
      <p:sp>
        <p:nvSpPr>
          <p:cNvPr id="18" name="Flowchart: Decision 17">
            <a:extLst>
              <a:ext uri="{FF2B5EF4-FFF2-40B4-BE49-F238E27FC236}">
                <a16:creationId xmlns:a16="http://schemas.microsoft.com/office/drawing/2014/main" id="{70AA3F82-2F3E-4243-7BAA-6717C1C34DAD}"/>
              </a:ext>
            </a:extLst>
          </p:cNvPr>
          <p:cNvSpPr/>
          <p:nvPr/>
        </p:nvSpPr>
        <p:spPr>
          <a:xfrm>
            <a:off x="1964493" y="2684401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Workplace Culture</a:t>
            </a:r>
          </a:p>
        </p:txBody>
      </p:sp>
    </p:spTree>
    <p:extLst>
      <p:ext uri="{BB962C8B-B14F-4D97-AF65-F5344CB8AC3E}">
        <p14:creationId xmlns:p14="http://schemas.microsoft.com/office/powerpoint/2010/main" val="300469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1864A-91B6-9622-FC9E-E667DE92E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A068E4-FFED-F4D9-5517-A47695F885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59111" y="255630"/>
            <a:ext cx="6291169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C2B8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are there opportunities for growth?</a:t>
            </a:r>
          </a:p>
        </p:txBody>
      </p:sp>
      <p:sp>
        <p:nvSpPr>
          <p:cNvPr id="13" name="Flowchart: Decision 12">
            <a:extLst>
              <a:ext uri="{FF2B5EF4-FFF2-40B4-BE49-F238E27FC236}">
                <a16:creationId xmlns:a16="http://schemas.microsoft.com/office/drawing/2014/main" id="{88E87D1F-44C8-F809-27C0-1F0A7F8F8CA8}"/>
              </a:ext>
            </a:extLst>
          </p:cNvPr>
          <p:cNvSpPr/>
          <p:nvPr/>
        </p:nvSpPr>
        <p:spPr>
          <a:xfrm>
            <a:off x="6213793" y="1492520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More offerings for Adults with ID/D</a:t>
            </a:r>
          </a:p>
        </p:txBody>
      </p:sp>
      <p:sp>
        <p:nvSpPr>
          <p:cNvPr id="4" name="Flowchart: Decision 3">
            <a:extLst>
              <a:ext uri="{FF2B5EF4-FFF2-40B4-BE49-F238E27FC236}">
                <a16:creationId xmlns:a16="http://schemas.microsoft.com/office/drawing/2014/main" id="{2B39F1AE-ED4C-4B4B-CECA-3C9846187BAB}"/>
              </a:ext>
            </a:extLst>
          </p:cNvPr>
          <p:cNvSpPr/>
          <p:nvPr/>
        </p:nvSpPr>
        <p:spPr>
          <a:xfrm>
            <a:off x="6175036" y="4205471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Professional development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0932ECDC-298D-FD7E-2994-4B91B239B947}"/>
              </a:ext>
            </a:extLst>
          </p:cNvPr>
          <p:cNvSpPr/>
          <p:nvPr/>
        </p:nvSpPr>
        <p:spPr>
          <a:xfrm>
            <a:off x="410528" y="4205472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Fundraising</a:t>
            </a:r>
          </a:p>
        </p:txBody>
      </p:sp>
      <p:sp>
        <p:nvSpPr>
          <p:cNvPr id="14" name="Flowchart: Decision 13">
            <a:extLst>
              <a:ext uri="{FF2B5EF4-FFF2-40B4-BE49-F238E27FC236}">
                <a16:creationId xmlns:a16="http://schemas.microsoft.com/office/drawing/2014/main" id="{6C5C9003-F01D-0C52-9C32-FB4CD48755AA}"/>
              </a:ext>
            </a:extLst>
          </p:cNvPr>
          <p:cNvSpPr/>
          <p:nvPr/>
        </p:nvSpPr>
        <p:spPr>
          <a:xfrm>
            <a:off x="3400147" y="4172949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Education and training for parents</a:t>
            </a:r>
          </a:p>
        </p:txBody>
      </p:sp>
      <p:sp>
        <p:nvSpPr>
          <p:cNvPr id="15" name="Flowchart: Decision 14">
            <a:extLst>
              <a:ext uri="{FF2B5EF4-FFF2-40B4-BE49-F238E27FC236}">
                <a16:creationId xmlns:a16="http://schemas.microsoft.com/office/drawing/2014/main" id="{16539DA8-630F-2C08-CD0F-CBB91CBED650}"/>
              </a:ext>
            </a:extLst>
          </p:cNvPr>
          <p:cNvSpPr/>
          <p:nvPr/>
        </p:nvSpPr>
        <p:spPr>
          <a:xfrm>
            <a:off x="3360528" y="1492517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Staff retention</a:t>
            </a:r>
          </a:p>
        </p:txBody>
      </p:sp>
      <p:sp>
        <p:nvSpPr>
          <p:cNvPr id="16" name="Flowchart: Decision 15">
            <a:extLst>
              <a:ext uri="{FF2B5EF4-FFF2-40B4-BE49-F238E27FC236}">
                <a16:creationId xmlns:a16="http://schemas.microsoft.com/office/drawing/2014/main" id="{39D5A139-17BA-C4EC-DB53-E89FC2F41A1E}"/>
              </a:ext>
            </a:extLst>
          </p:cNvPr>
          <p:cNvSpPr/>
          <p:nvPr/>
        </p:nvSpPr>
        <p:spPr>
          <a:xfrm>
            <a:off x="394321" y="1492520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Modernization and technology</a:t>
            </a:r>
          </a:p>
        </p:txBody>
      </p:sp>
      <p:sp>
        <p:nvSpPr>
          <p:cNvPr id="17" name="Flowchart: Decision 16">
            <a:extLst>
              <a:ext uri="{FF2B5EF4-FFF2-40B4-BE49-F238E27FC236}">
                <a16:creationId xmlns:a16="http://schemas.microsoft.com/office/drawing/2014/main" id="{A2933B1E-31CB-1342-3F8F-7E12D439E5FE}"/>
              </a:ext>
            </a:extLst>
          </p:cNvPr>
          <p:cNvSpPr/>
          <p:nvPr/>
        </p:nvSpPr>
        <p:spPr>
          <a:xfrm>
            <a:off x="4796182" y="2848993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Support groups</a:t>
            </a:r>
          </a:p>
        </p:txBody>
      </p:sp>
      <p:sp>
        <p:nvSpPr>
          <p:cNvPr id="18" name="Flowchart: Decision 17">
            <a:extLst>
              <a:ext uri="{FF2B5EF4-FFF2-40B4-BE49-F238E27FC236}">
                <a16:creationId xmlns:a16="http://schemas.microsoft.com/office/drawing/2014/main" id="{0D6CC824-0F0B-FA0E-6DD8-A02EF78D3752}"/>
              </a:ext>
            </a:extLst>
          </p:cNvPr>
          <p:cNvSpPr/>
          <p:nvPr/>
        </p:nvSpPr>
        <p:spPr>
          <a:xfrm>
            <a:off x="1964493" y="2848993"/>
            <a:ext cx="2343705" cy="2407979"/>
          </a:xfrm>
          <a:prstGeom prst="flowChartDecision">
            <a:avLst/>
          </a:prstGeom>
          <a:solidFill>
            <a:srgbClr val="5C2B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Community visibility and engagement</a:t>
            </a:r>
          </a:p>
        </p:txBody>
      </p:sp>
      <p:pic>
        <p:nvPicPr>
          <p:cNvPr id="5" name="Picture 4" descr="The Arc South Shore Logo">
            <a:extLst>
              <a:ext uri="{FF2B5EF4-FFF2-40B4-BE49-F238E27FC236}">
                <a16:creationId xmlns:a16="http://schemas.microsoft.com/office/drawing/2014/main" id="{E346CE84-1970-45FC-7306-243CBC4D0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27" y="157511"/>
            <a:ext cx="1828800" cy="129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0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3EFA6C3-82DC-4131-9929-2523E6FD0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42924" y="609600"/>
            <a:ext cx="7855565" cy="13308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3600" b="1">
                <a:solidFill>
                  <a:srgbClr val="FF6600"/>
                </a:solidFill>
              </a:defRPr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Strategic Goals Overview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AEC9469E-14CA-4358-BABC-CBF836A61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652260" cy="767978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48EB4C9-ACAF-4CCA-BA6E-931443192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4314" y="6027658"/>
            <a:ext cx="5929686" cy="830343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134285 w 6884912"/>
              <a:gd name="connsiteY78" fmla="*/ 235592 h 1161397"/>
              <a:gd name="connsiteX79" fmla="*/ 4220717 w 6884912"/>
              <a:gd name="connsiteY79" fmla="*/ 192946 h 1161397"/>
              <a:gd name="connsiteX80" fmla="*/ 4228802 w 6884912"/>
              <a:gd name="connsiteY80" fmla="*/ 201468 h 1161397"/>
              <a:gd name="connsiteX81" fmla="*/ 4289361 w 6884912"/>
              <a:gd name="connsiteY81" fmla="*/ 196642 h 1161397"/>
              <a:gd name="connsiteX82" fmla="*/ 4498913 w 6884912"/>
              <a:gd name="connsiteY82" fmla="*/ 118915 h 1161397"/>
              <a:gd name="connsiteX83" fmla="*/ 4617330 w 6884912"/>
              <a:gd name="connsiteY83" fmla="*/ 111163 h 1161397"/>
              <a:gd name="connsiteX84" fmla="*/ 4659778 w 6884912"/>
              <a:gd name="connsiteY84" fmla="*/ 118219 h 1161397"/>
              <a:gd name="connsiteX85" fmla="*/ 4730870 w 6884912"/>
              <a:gd name="connsiteY85" fmla="*/ 129432 h 1161397"/>
              <a:gd name="connsiteX86" fmla="*/ 4785037 w 6884912"/>
              <a:gd name="connsiteY86" fmla="*/ 161964 h 1161397"/>
              <a:gd name="connsiteX87" fmla="*/ 4844073 w 6884912"/>
              <a:gd name="connsiteY87" fmla="*/ 161768 h 1161397"/>
              <a:gd name="connsiteX88" fmla="*/ 4856454 w 6884912"/>
              <a:gd name="connsiteY88" fmla="*/ 130488 h 1161397"/>
              <a:gd name="connsiteX89" fmla="*/ 4920038 w 6884912"/>
              <a:gd name="connsiteY89" fmla="*/ 140418 h 1161397"/>
              <a:gd name="connsiteX90" fmla="*/ 5016639 w 6884912"/>
              <a:gd name="connsiteY90" fmla="*/ 158905 h 1161397"/>
              <a:gd name="connsiteX91" fmla="*/ 5072009 w 6884912"/>
              <a:gd name="connsiteY91" fmla="*/ 161502 h 1161397"/>
              <a:gd name="connsiteX92" fmla="*/ 5223626 w 6884912"/>
              <a:gd name="connsiteY92" fmla="*/ 177356 h 1161397"/>
              <a:gd name="connsiteX93" fmla="*/ 5375773 w 6884912"/>
              <a:gd name="connsiteY93" fmla="*/ 199913 h 1161397"/>
              <a:gd name="connsiteX94" fmla="*/ 5467502 w 6884912"/>
              <a:gd name="connsiteY94" fmla="*/ 250963 h 1161397"/>
              <a:gd name="connsiteX95" fmla="*/ 5592395 w 6884912"/>
              <a:gd name="connsiteY95" fmla="*/ 265434 h 1161397"/>
              <a:gd name="connsiteX96" fmla="*/ 5613532 w 6884912"/>
              <a:gd name="connsiteY96" fmla="*/ 273379 h 1161397"/>
              <a:gd name="connsiteX97" fmla="*/ 5642173 w 6884912"/>
              <a:gd name="connsiteY97" fmla="*/ 266904 h 1161397"/>
              <a:gd name="connsiteX98" fmla="*/ 5756910 w 6884912"/>
              <a:gd name="connsiteY98" fmla="*/ 239211 h 1161397"/>
              <a:gd name="connsiteX99" fmla="*/ 5846667 w 6884912"/>
              <a:gd name="connsiteY99" fmla="*/ 201786 h 1161397"/>
              <a:gd name="connsiteX100" fmla="*/ 5960732 w 6884912"/>
              <a:gd name="connsiteY100" fmla="*/ 220708 h 1161397"/>
              <a:gd name="connsiteX101" fmla="*/ 6029542 w 6884912"/>
              <a:gd name="connsiteY101" fmla="*/ 210339 h 1161397"/>
              <a:gd name="connsiteX102" fmla="*/ 6141123 w 6884912"/>
              <a:gd name="connsiteY102" fmla="*/ 159923 h 1161397"/>
              <a:gd name="connsiteX103" fmla="*/ 6290640 w 6884912"/>
              <a:gd name="connsiteY103" fmla="*/ 167441 h 1161397"/>
              <a:gd name="connsiteX104" fmla="*/ 6322806 w 6884912"/>
              <a:gd name="connsiteY104" fmla="*/ 213293 h 1161397"/>
              <a:gd name="connsiteX105" fmla="*/ 6364914 w 6884912"/>
              <a:gd name="connsiteY105" fmla="*/ 240140 h 1161397"/>
              <a:gd name="connsiteX106" fmla="*/ 6380420 w 6884912"/>
              <a:gd name="connsiteY106" fmla="*/ 173195 h 1161397"/>
              <a:gd name="connsiteX107" fmla="*/ 6507891 w 6884912"/>
              <a:gd name="connsiteY107" fmla="*/ 118474 h 1161397"/>
              <a:gd name="connsiteX108" fmla="*/ 6571807 w 6884912"/>
              <a:gd name="connsiteY108" fmla="*/ 98636 h 1161397"/>
              <a:gd name="connsiteX109" fmla="*/ 6671880 w 6884912"/>
              <a:gd name="connsiteY109" fmla="*/ 82931 h 1161397"/>
              <a:gd name="connsiteX110" fmla="*/ 6702266 w 6884912"/>
              <a:gd name="connsiteY110" fmla="*/ 75470 h 1161397"/>
              <a:gd name="connsiteX111" fmla="*/ 6845802 w 6884912"/>
              <a:gd name="connsiteY111" fmla="*/ 24496 h 1161397"/>
              <a:gd name="connsiteX112" fmla="*/ 6884912 w 6884912"/>
              <a:gd name="connsiteY11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64914 w 6884912"/>
              <a:gd name="connsiteY104" fmla="*/ 240140 h 1161397"/>
              <a:gd name="connsiteX105" fmla="*/ 6380420 w 6884912"/>
              <a:gd name="connsiteY105" fmla="*/ 173195 h 1161397"/>
              <a:gd name="connsiteX106" fmla="*/ 6507891 w 6884912"/>
              <a:gd name="connsiteY106" fmla="*/ 118474 h 1161397"/>
              <a:gd name="connsiteX107" fmla="*/ 6571807 w 6884912"/>
              <a:gd name="connsiteY107" fmla="*/ 98636 h 1161397"/>
              <a:gd name="connsiteX108" fmla="*/ 6671880 w 6884912"/>
              <a:gd name="connsiteY108" fmla="*/ 82931 h 1161397"/>
              <a:gd name="connsiteX109" fmla="*/ 6702266 w 6884912"/>
              <a:gd name="connsiteY109" fmla="*/ 75470 h 1161397"/>
              <a:gd name="connsiteX110" fmla="*/ 6845802 w 6884912"/>
              <a:gd name="connsiteY110" fmla="*/ 24496 h 1161397"/>
              <a:gd name="connsiteX111" fmla="*/ 6884912 w 6884912"/>
              <a:gd name="connsiteY11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287859 w 6884912"/>
              <a:gd name="connsiteY60" fmla="*/ 287558 h 1161397"/>
              <a:gd name="connsiteX61" fmla="*/ 3510042 w 6884912"/>
              <a:gd name="connsiteY61" fmla="*/ 311820 h 1161397"/>
              <a:gd name="connsiteX62" fmla="*/ 3626773 w 6884912"/>
              <a:gd name="connsiteY62" fmla="*/ 290452 h 1161397"/>
              <a:gd name="connsiteX63" fmla="*/ 3666217 w 6884912"/>
              <a:gd name="connsiteY63" fmla="*/ 273255 h 1161397"/>
              <a:gd name="connsiteX64" fmla="*/ 3732427 w 6884912"/>
              <a:gd name="connsiteY64" fmla="*/ 245039 h 1161397"/>
              <a:gd name="connsiteX65" fmla="*/ 3777022 w 6884912"/>
              <a:gd name="connsiteY65" fmla="*/ 200276 h 1161397"/>
              <a:gd name="connsiteX66" fmla="*/ 3791246 w 6884912"/>
              <a:gd name="connsiteY66" fmla="*/ 189996 h 1161397"/>
              <a:gd name="connsiteX67" fmla="*/ 3819864 w 6884912"/>
              <a:gd name="connsiteY67" fmla="*/ 194605 h 1161397"/>
              <a:gd name="connsiteX68" fmla="*/ 3830398 w 6884912"/>
              <a:gd name="connsiteY68" fmla="*/ 188383 h 1161397"/>
              <a:gd name="connsiteX69" fmla="*/ 3834360 w 6884912"/>
              <a:gd name="connsiteY69" fmla="*/ 188992 h 1161397"/>
              <a:gd name="connsiteX70" fmla="*/ 3843715 w 6884912"/>
              <a:gd name="connsiteY70" fmla="*/ 188752 h 1161397"/>
              <a:gd name="connsiteX71" fmla="*/ 3842609 w 6884912"/>
              <a:gd name="connsiteY71" fmla="*/ 197386 h 1161397"/>
              <a:gd name="connsiteX72" fmla="*/ 3853961 w 6884912"/>
              <a:gd name="connsiteY72" fmla="*/ 213380 h 1161397"/>
              <a:gd name="connsiteX73" fmla="*/ 3907640 w 6884912"/>
              <a:gd name="connsiteY73" fmla="*/ 207568 h 1161397"/>
              <a:gd name="connsiteX74" fmla="*/ 3910449 w 6884912"/>
              <a:gd name="connsiteY74" fmla="*/ 197808 h 1161397"/>
              <a:gd name="connsiteX75" fmla="*/ 3917197 w 6884912"/>
              <a:gd name="connsiteY75" fmla="*/ 196121 h 1161397"/>
              <a:gd name="connsiteX76" fmla="*/ 3922400 w 6884912"/>
              <a:gd name="connsiteY76" fmla="*/ 205056 h 1161397"/>
              <a:gd name="connsiteX77" fmla="*/ 4013061 w 6884912"/>
              <a:gd name="connsiteY77" fmla="*/ 224874 h 1161397"/>
              <a:gd name="connsiteX78" fmla="*/ 4220717 w 6884912"/>
              <a:gd name="connsiteY78" fmla="*/ 192946 h 1161397"/>
              <a:gd name="connsiteX79" fmla="*/ 4228802 w 6884912"/>
              <a:gd name="connsiteY79" fmla="*/ 201468 h 1161397"/>
              <a:gd name="connsiteX80" fmla="*/ 4289361 w 6884912"/>
              <a:gd name="connsiteY80" fmla="*/ 196642 h 1161397"/>
              <a:gd name="connsiteX81" fmla="*/ 4498913 w 6884912"/>
              <a:gd name="connsiteY81" fmla="*/ 118915 h 1161397"/>
              <a:gd name="connsiteX82" fmla="*/ 4617330 w 6884912"/>
              <a:gd name="connsiteY82" fmla="*/ 111163 h 1161397"/>
              <a:gd name="connsiteX83" fmla="*/ 4659778 w 6884912"/>
              <a:gd name="connsiteY83" fmla="*/ 118219 h 1161397"/>
              <a:gd name="connsiteX84" fmla="*/ 4730870 w 6884912"/>
              <a:gd name="connsiteY84" fmla="*/ 129432 h 1161397"/>
              <a:gd name="connsiteX85" fmla="*/ 4785037 w 6884912"/>
              <a:gd name="connsiteY85" fmla="*/ 161964 h 1161397"/>
              <a:gd name="connsiteX86" fmla="*/ 4844073 w 6884912"/>
              <a:gd name="connsiteY86" fmla="*/ 161768 h 1161397"/>
              <a:gd name="connsiteX87" fmla="*/ 4856454 w 6884912"/>
              <a:gd name="connsiteY87" fmla="*/ 130488 h 1161397"/>
              <a:gd name="connsiteX88" fmla="*/ 4920038 w 6884912"/>
              <a:gd name="connsiteY88" fmla="*/ 140418 h 1161397"/>
              <a:gd name="connsiteX89" fmla="*/ 5016639 w 6884912"/>
              <a:gd name="connsiteY89" fmla="*/ 158905 h 1161397"/>
              <a:gd name="connsiteX90" fmla="*/ 5072009 w 6884912"/>
              <a:gd name="connsiteY90" fmla="*/ 161502 h 1161397"/>
              <a:gd name="connsiteX91" fmla="*/ 5223626 w 6884912"/>
              <a:gd name="connsiteY91" fmla="*/ 177356 h 1161397"/>
              <a:gd name="connsiteX92" fmla="*/ 5375773 w 6884912"/>
              <a:gd name="connsiteY92" fmla="*/ 199913 h 1161397"/>
              <a:gd name="connsiteX93" fmla="*/ 5467502 w 6884912"/>
              <a:gd name="connsiteY93" fmla="*/ 250963 h 1161397"/>
              <a:gd name="connsiteX94" fmla="*/ 5592395 w 6884912"/>
              <a:gd name="connsiteY94" fmla="*/ 265434 h 1161397"/>
              <a:gd name="connsiteX95" fmla="*/ 5613532 w 6884912"/>
              <a:gd name="connsiteY95" fmla="*/ 273379 h 1161397"/>
              <a:gd name="connsiteX96" fmla="*/ 5642173 w 6884912"/>
              <a:gd name="connsiteY96" fmla="*/ 266904 h 1161397"/>
              <a:gd name="connsiteX97" fmla="*/ 5756910 w 6884912"/>
              <a:gd name="connsiteY97" fmla="*/ 239211 h 1161397"/>
              <a:gd name="connsiteX98" fmla="*/ 5846667 w 6884912"/>
              <a:gd name="connsiteY98" fmla="*/ 201786 h 1161397"/>
              <a:gd name="connsiteX99" fmla="*/ 5960732 w 6884912"/>
              <a:gd name="connsiteY99" fmla="*/ 220708 h 1161397"/>
              <a:gd name="connsiteX100" fmla="*/ 6029542 w 6884912"/>
              <a:gd name="connsiteY100" fmla="*/ 210339 h 1161397"/>
              <a:gd name="connsiteX101" fmla="*/ 6141123 w 6884912"/>
              <a:gd name="connsiteY101" fmla="*/ 159923 h 1161397"/>
              <a:gd name="connsiteX102" fmla="*/ 6290640 w 6884912"/>
              <a:gd name="connsiteY102" fmla="*/ 167441 h 1161397"/>
              <a:gd name="connsiteX103" fmla="*/ 6322806 w 6884912"/>
              <a:gd name="connsiteY103" fmla="*/ 213293 h 1161397"/>
              <a:gd name="connsiteX104" fmla="*/ 6380420 w 6884912"/>
              <a:gd name="connsiteY104" fmla="*/ 173195 h 1161397"/>
              <a:gd name="connsiteX105" fmla="*/ 6507891 w 6884912"/>
              <a:gd name="connsiteY105" fmla="*/ 118474 h 1161397"/>
              <a:gd name="connsiteX106" fmla="*/ 6571807 w 6884912"/>
              <a:gd name="connsiteY106" fmla="*/ 98636 h 1161397"/>
              <a:gd name="connsiteX107" fmla="*/ 6671880 w 6884912"/>
              <a:gd name="connsiteY107" fmla="*/ 82931 h 1161397"/>
              <a:gd name="connsiteX108" fmla="*/ 6702266 w 6884912"/>
              <a:gd name="connsiteY108" fmla="*/ 75470 h 1161397"/>
              <a:gd name="connsiteX109" fmla="*/ 6845802 w 6884912"/>
              <a:gd name="connsiteY109" fmla="*/ 24496 h 1161397"/>
              <a:gd name="connsiteX110" fmla="*/ 6884912 w 6884912"/>
              <a:gd name="connsiteY11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785037 w 6884912"/>
              <a:gd name="connsiteY84" fmla="*/ 161964 h 1161397"/>
              <a:gd name="connsiteX85" fmla="*/ 4844073 w 6884912"/>
              <a:gd name="connsiteY85" fmla="*/ 161768 h 1161397"/>
              <a:gd name="connsiteX86" fmla="*/ 4856454 w 6884912"/>
              <a:gd name="connsiteY86" fmla="*/ 130488 h 1161397"/>
              <a:gd name="connsiteX87" fmla="*/ 4920038 w 6884912"/>
              <a:gd name="connsiteY87" fmla="*/ 140418 h 1161397"/>
              <a:gd name="connsiteX88" fmla="*/ 5016639 w 6884912"/>
              <a:gd name="connsiteY88" fmla="*/ 158905 h 1161397"/>
              <a:gd name="connsiteX89" fmla="*/ 5072009 w 6884912"/>
              <a:gd name="connsiteY89" fmla="*/ 161502 h 1161397"/>
              <a:gd name="connsiteX90" fmla="*/ 5223626 w 6884912"/>
              <a:gd name="connsiteY90" fmla="*/ 177356 h 1161397"/>
              <a:gd name="connsiteX91" fmla="*/ 5375773 w 6884912"/>
              <a:gd name="connsiteY91" fmla="*/ 199913 h 1161397"/>
              <a:gd name="connsiteX92" fmla="*/ 5467502 w 6884912"/>
              <a:gd name="connsiteY92" fmla="*/ 250963 h 1161397"/>
              <a:gd name="connsiteX93" fmla="*/ 5592395 w 6884912"/>
              <a:gd name="connsiteY93" fmla="*/ 265434 h 1161397"/>
              <a:gd name="connsiteX94" fmla="*/ 5613532 w 6884912"/>
              <a:gd name="connsiteY94" fmla="*/ 273379 h 1161397"/>
              <a:gd name="connsiteX95" fmla="*/ 5642173 w 6884912"/>
              <a:gd name="connsiteY95" fmla="*/ 266904 h 1161397"/>
              <a:gd name="connsiteX96" fmla="*/ 5756910 w 6884912"/>
              <a:gd name="connsiteY96" fmla="*/ 239211 h 1161397"/>
              <a:gd name="connsiteX97" fmla="*/ 5846667 w 6884912"/>
              <a:gd name="connsiteY97" fmla="*/ 201786 h 1161397"/>
              <a:gd name="connsiteX98" fmla="*/ 5960732 w 6884912"/>
              <a:gd name="connsiteY98" fmla="*/ 220708 h 1161397"/>
              <a:gd name="connsiteX99" fmla="*/ 6029542 w 6884912"/>
              <a:gd name="connsiteY99" fmla="*/ 210339 h 1161397"/>
              <a:gd name="connsiteX100" fmla="*/ 6141123 w 6884912"/>
              <a:gd name="connsiteY100" fmla="*/ 159923 h 1161397"/>
              <a:gd name="connsiteX101" fmla="*/ 6290640 w 6884912"/>
              <a:gd name="connsiteY101" fmla="*/ 167441 h 1161397"/>
              <a:gd name="connsiteX102" fmla="*/ 6322806 w 6884912"/>
              <a:gd name="connsiteY102" fmla="*/ 213293 h 1161397"/>
              <a:gd name="connsiteX103" fmla="*/ 6380420 w 6884912"/>
              <a:gd name="connsiteY103" fmla="*/ 173195 h 1161397"/>
              <a:gd name="connsiteX104" fmla="*/ 6507891 w 6884912"/>
              <a:gd name="connsiteY104" fmla="*/ 118474 h 1161397"/>
              <a:gd name="connsiteX105" fmla="*/ 6571807 w 6884912"/>
              <a:gd name="connsiteY105" fmla="*/ 98636 h 1161397"/>
              <a:gd name="connsiteX106" fmla="*/ 6671880 w 6884912"/>
              <a:gd name="connsiteY106" fmla="*/ 82931 h 1161397"/>
              <a:gd name="connsiteX107" fmla="*/ 6702266 w 6884912"/>
              <a:gd name="connsiteY107" fmla="*/ 75470 h 1161397"/>
              <a:gd name="connsiteX108" fmla="*/ 6845802 w 6884912"/>
              <a:gd name="connsiteY108" fmla="*/ 24496 h 1161397"/>
              <a:gd name="connsiteX109" fmla="*/ 6884912 w 6884912"/>
              <a:gd name="connsiteY10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222191 w 6884912"/>
              <a:gd name="connsiteY58" fmla="*/ 307887 h 1161397"/>
              <a:gd name="connsiteX59" fmla="*/ 3227953 w 6884912"/>
              <a:gd name="connsiteY59" fmla="*/ 297650 h 1161397"/>
              <a:gd name="connsiteX60" fmla="*/ 3510042 w 6884912"/>
              <a:gd name="connsiteY60" fmla="*/ 311820 h 1161397"/>
              <a:gd name="connsiteX61" fmla="*/ 3626773 w 6884912"/>
              <a:gd name="connsiteY61" fmla="*/ 290452 h 1161397"/>
              <a:gd name="connsiteX62" fmla="*/ 3666217 w 6884912"/>
              <a:gd name="connsiteY62" fmla="*/ 273255 h 1161397"/>
              <a:gd name="connsiteX63" fmla="*/ 3732427 w 6884912"/>
              <a:gd name="connsiteY63" fmla="*/ 245039 h 1161397"/>
              <a:gd name="connsiteX64" fmla="*/ 3777022 w 6884912"/>
              <a:gd name="connsiteY64" fmla="*/ 200276 h 1161397"/>
              <a:gd name="connsiteX65" fmla="*/ 3791246 w 6884912"/>
              <a:gd name="connsiteY65" fmla="*/ 189996 h 1161397"/>
              <a:gd name="connsiteX66" fmla="*/ 3819864 w 6884912"/>
              <a:gd name="connsiteY66" fmla="*/ 194605 h 1161397"/>
              <a:gd name="connsiteX67" fmla="*/ 3830398 w 6884912"/>
              <a:gd name="connsiteY67" fmla="*/ 188383 h 1161397"/>
              <a:gd name="connsiteX68" fmla="*/ 3834360 w 6884912"/>
              <a:gd name="connsiteY68" fmla="*/ 188992 h 1161397"/>
              <a:gd name="connsiteX69" fmla="*/ 3843715 w 6884912"/>
              <a:gd name="connsiteY69" fmla="*/ 188752 h 1161397"/>
              <a:gd name="connsiteX70" fmla="*/ 3842609 w 6884912"/>
              <a:gd name="connsiteY70" fmla="*/ 197386 h 1161397"/>
              <a:gd name="connsiteX71" fmla="*/ 3853961 w 6884912"/>
              <a:gd name="connsiteY71" fmla="*/ 213380 h 1161397"/>
              <a:gd name="connsiteX72" fmla="*/ 3907640 w 6884912"/>
              <a:gd name="connsiteY72" fmla="*/ 207568 h 1161397"/>
              <a:gd name="connsiteX73" fmla="*/ 3910449 w 6884912"/>
              <a:gd name="connsiteY73" fmla="*/ 197808 h 1161397"/>
              <a:gd name="connsiteX74" fmla="*/ 3917197 w 6884912"/>
              <a:gd name="connsiteY74" fmla="*/ 196121 h 1161397"/>
              <a:gd name="connsiteX75" fmla="*/ 3922400 w 6884912"/>
              <a:gd name="connsiteY75" fmla="*/ 205056 h 1161397"/>
              <a:gd name="connsiteX76" fmla="*/ 4013061 w 6884912"/>
              <a:gd name="connsiteY76" fmla="*/ 224874 h 1161397"/>
              <a:gd name="connsiteX77" fmla="*/ 4220717 w 6884912"/>
              <a:gd name="connsiteY77" fmla="*/ 192946 h 1161397"/>
              <a:gd name="connsiteX78" fmla="*/ 4228802 w 6884912"/>
              <a:gd name="connsiteY78" fmla="*/ 201468 h 1161397"/>
              <a:gd name="connsiteX79" fmla="*/ 4289361 w 6884912"/>
              <a:gd name="connsiteY79" fmla="*/ 196642 h 1161397"/>
              <a:gd name="connsiteX80" fmla="*/ 4498913 w 6884912"/>
              <a:gd name="connsiteY80" fmla="*/ 118915 h 1161397"/>
              <a:gd name="connsiteX81" fmla="*/ 4617330 w 6884912"/>
              <a:gd name="connsiteY81" fmla="*/ 111163 h 1161397"/>
              <a:gd name="connsiteX82" fmla="*/ 4659778 w 6884912"/>
              <a:gd name="connsiteY82" fmla="*/ 118219 h 1161397"/>
              <a:gd name="connsiteX83" fmla="*/ 4730870 w 6884912"/>
              <a:gd name="connsiteY83" fmla="*/ 129432 h 1161397"/>
              <a:gd name="connsiteX84" fmla="*/ 4844073 w 6884912"/>
              <a:gd name="connsiteY84" fmla="*/ 161768 h 1161397"/>
              <a:gd name="connsiteX85" fmla="*/ 4856454 w 6884912"/>
              <a:gd name="connsiteY85" fmla="*/ 130488 h 1161397"/>
              <a:gd name="connsiteX86" fmla="*/ 4920038 w 6884912"/>
              <a:gd name="connsiteY86" fmla="*/ 140418 h 1161397"/>
              <a:gd name="connsiteX87" fmla="*/ 5016639 w 6884912"/>
              <a:gd name="connsiteY87" fmla="*/ 158905 h 1161397"/>
              <a:gd name="connsiteX88" fmla="*/ 5072009 w 6884912"/>
              <a:gd name="connsiteY88" fmla="*/ 161502 h 1161397"/>
              <a:gd name="connsiteX89" fmla="*/ 5223626 w 6884912"/>
              <a:gd name="connsiteY89" fmla="*/ 177356 h 1161397"/>
              <a:gd name="connsiteX90" fmla="*/ 5375773 w 6884912"/>
              <a:gd name="connsiteY90" fmla="*/ 199913 h 1161397"/>
              <a:gd name="connsiteX91" fmla="*/ 5467502 w 6884912"/>
              <a:gd name="connsiteY91" fmla="*/ 250963 h 1161397"/>
              <a:gd name="connsiteX92" fmla="*/ 5592395 w 6884912"/>
              <a:gd name="connsiteY92" fmla="*/ 265434 h 1161397"/>
              <a:gd name="connsiteX93" fmla="*/ 5613532 w 6884912"/>
              <a:gd name="connsiteY93" fmla="*/ 273379 h 1161397"/>
              <a:gd name="connsiteX94" fmla="*/ 5642173 w 6884912"/>
              <a:gd name="connsiteY94" fmla="*/ 266904 h 1161397"/>
              <a:gd name="connsiteX95" fmla="*/ 5756910 w 6884912"/>
              <a:gd name="connsiteY95" fmla="*/ 239211 h 1161397"/>
              <a:gd name="connsiteX96" fmla="*/ 5846667 w 6884912"/>
              <a:gd name="connsiteY96" fmla="*/ 201786 h 1161397"/>
              <a:gd name="connsiteX97" fmla="*/ 5960732 w 6884912"/>
              <a:gd name="connsiteY97" fmla="*/ 220708 h 1161397"/>
              <a:gd name="connsiteX98" fmla="*/ 6029542 w 6884912"/>
              <a:gd name="connsiteY98" fmla="*/ 210339 h 1161397"/>
              <a:gd name="connsiteX99" fmla="*/ 6141123 w 6884912"/>
              <a:gd name="connsiteY99" fmla="*/ 159923 h 1161397"/>
              <a:gd name="connsiteX100" fmla="*/ 6290640 w 6884912"/>
              <a:gd name="connsiteY100" fmla="*/ 167441 h 1161397"/>
              <a:gd name="connsiteX101" fmla="*/ 6322806 w 6884912"/>
              <a:gd name="connsiteY101" fmla="*/ 213293 h 1161397"/>
              <a:gd name="connsiteX102" fmla="*/ 6380420 w 6884912"/>
              <a:gd name="connsiteY102" fmla="*/ 173195 h 1161397"/>
              <a:gd name="connsiteX103" fmla="*/ 6507891 w 6884912"/>
              <a:gd name="connsiteY103" fmla="*/ 118474 h 1161397"/>
              <a:gd name="connsiteX104" fmla="*/ 6571807 w 6884912"/>
              <a:gd name="connsiteY104" fmla="*/ 98636 h 1161397"/>
              <a:gd name="connsiteX105" fmla="*/ 6671880 w 6884912"/>
              <a:gd name="connsiteY105" fmla="*/ 82931 h 1161397"/>
              <a:gd name="connsiteX106" fmla="*/ 6702266 w 6884912"/>
              <a:gd name="connsiteY106" fmla="*/ 75470 h 1161397"/>
              <a:gd name="connsiteX107" fmla="*/ 6845802 w 6884912"/>
              <a:gd name="connsiteY107" fmla="*/ 24496 h 1161397"/>
              <a:gd name="connsiteX108" fmla="*/ 6884912 w 6884912"/>
              <a:gd name="connsiteY10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78946 w 6884912"/>
              <a:gd name="connsiteY7" fmla="*/ 1106011 h 1161397"/>
              <a:gd name="connsiteX8" fmla="*/ 512111 w 6884912"/>
              <a:gd name="connsiteY8" fmla="*/ 1085599 h 1161397"/>
              <a:gd name="connsiteX9" fmla="*/ 567875 w 6884912"/>
              <a:gd name="connsiteY9" fmla="*/ 1051976 h 1161397"/>
              <a:gd name="connsiteX10" fmla="*/ 601644 w 6884912"/>
              <a:gd name="connsiteY10" fmla="*/ 1003997 h 1161397"/>
              <a:gd name="connsiteX11" fmla="*/ 651408 w 6884912"/>
              <a:gd name="connsiteY11" fmla="*/ 984938 h 1161397"/>
              <a:gd name="connsiteX12" fmla="*/ 673197 w 6884912"/>
              <a:gd name="connsiteY12" fmla="*/ 1010060 h 1161397"/>
              <a:gd name="connsiteX13" fmla="*/ 723108 w 6884912"/>
              <a:gd name="connsiteY13" fmla="*/ 980081 h 1161397"/>
              <a:gd name="connsiteX14" fmla="*/ 797699 w 6884912"/>
              <a:gd name="connsiteY14" fmla="*/ 931362 h 1161397"/>
              <a:gd name="connsiteX15" fmla="*/ 843359 w 6884912"/>
              <a:gd name="connsiteY15" fmla="*/ 910894 h 1161397"/>
              <a:gd name="connsiteX16" fmla="*/ 965215 w 6884912"/>
              <a:gd name="connsiteY16" fmla="*/ 846701 h 1161397"/>
              <a:gd name="connsiteX17" fmla="*/ 1085080 w 6884912"/>
              <a:gd name="connsiteY17" fmla="*/ 776086 h 1161397"/>
              <a:gd name="connsiteX18" fmla="*/ 1131224 w 6884912"/>
              <a:gd name="connsiteY18" fmla="*/ 706160 h 1161397"/>
              <a:gd name="connsiteX19" fmla="*/ 1138051 w 6884912"/>
              <a:gd name="connsiteY19" fmla="*/ 702034 h 1161397"/>
              <a:gd name="connsiteX20" fmla="*/ 1158800 w 6884912"/>
              <a:gd name="connsiteY20" fmla="*/ 700004 h 1161397"/>
              <a:gd name="connsiteX21" fmla="*/ 1166947 w 6884912"/>
              <a:gd name="connsiteY21" fmla="*/ 700762 h 1161397"/>
              <a:gd name="connsiteX22" fmla="*/ 1178135 w 6884912"/>
              <a:gd name="connsiteY22" fmla="*/ 698631 h 1161397"/>
              <a:gd name="connsiteX23" fmla="*/ 1178301 w 6884912"/>
              <a:gd name="connsiteY23" fmla="*/ 698094 h 1161397"/>
              <a:gd name="connsiteX24" fmla="*/ 1188995 w 6884912"/>
              <a:gd name="connsiteY24" fmla="*/ 697048 h 1161397"/>
              <a:gd name="connsiteX25" fmla="*/ 1242716 w 6884912"/>
              <a:gd name="connsiteY25" fmla="*/ 698052 h 1161397"/>
              <a:gd name="connsiteX26" fmla="*/ 1299977 w 6884912"/>
              <a:gd name="connsiteY26" fmla="*/ 639196 h 1161397"/>
              <a:gd name="connsiteX27" fmla="*/ 1326190 w 6884912"/>
              <a:gd name="connsiteY27" fmla="*/ 625955 h 1161397"/>
              <a:gd name="connsiteX28" fmla="*/ 1339600 w 6884912"/>
              <a:gd name="connsiteY28" fmla="*/ 616295 h 1161397"/>
              <a:gd name="connsiteX29" fmla="*/ 1340054 w 6884912"/>
              <a:gd name="connsiteY29" fmla="*/ 614022 h 1161397"/>
              <a:gd name="connsiteX30" fmla="*/ 1391606 w 6884912"/>
              <a:gd name="connsiteY30" fmla="*/ 615229 h 1161397"/>
              <a:gd name="connsiteX31" fmla="*/ 1397565 w 6884912"/>
              <a:gd name="connsiteY31" fmla="*/ 611490 h 1161397"/>
              <a:gd name="connsiteX32" fmla="*/ 1432302 w 6884912"/>
              <a:gd name="connsiteY32" fmla="*/ 617267 h 1161397"/>
              <a:gd name="connsiteX33" fmla="*/ 1449644 w 6884912"/>
              <a:gd name="connsiteY33" fmla="*/ 617591 h 1161397"/>
              <a:gd name="connsiteX34" fmla="*/ 1455793 w 6884912"/>
              <a:gd name="connsiteY34" fmla="*/ 623174 h 1161397"/>
              <a:gd name="connsiteX35" fmla="*/ 1480758 w 6884912"/>
              <a:gd name="connsiteY35" fmla="*/ 620863 h 1161397"/>
              <a:gd name="connsiteX36" fmla="*/ 1483154 w 6884912"/>
              <a:gd name="connsiteY36" fmla="*/ 618527 h 1161397"/>
              <a:gd name="connsiteX37" fmla="*/ 1505495 w 6884912"/>
              <a:gd name="connsiteY37" fmla="*/ 624325 h 1161397"/>
              <a:gd name="connsiteX38" fmla="*/ 1526340 w 6884912"/>
              <a:gd name="connsiteY38" fmla="*/ 638496 h 1161397"/>
              <a:gd name="connsiteX39" fmla="*/ 1731986 w 6884912"/>
              <a:gd name="connsiteY39" fmla="*/ 589682 h 1161397"/>
              <a:gd name="connsiteX40" fmla="*/ 1927935 w 6884912"/>
              <a:gd name="connsiteY40" fmla="*/ 628540 h 1161397"/>
              <a:gd name="connsiteX41" fmla="*/ 2039075 w 6884912"/>
              <a:gd name="connsiteY41" fmla="*/ 599964 h 1161397"/>
              <a:gd name="connsiteX42" fmla="*/ 2066980 w 6884912"/>
              <a:gd name="connsiteY42" fmla="*/ 550413 h 1161397"/>
              <a:gd name="connsiteX43" fmla="*/ 2352236 w 6884912"/>
              <a:gd name="connsiteY43" fmla="*/ 519602 h 1161397"/>
              <a:gd name="connsiteX44" fmla="*/ 2420791 w 6884912"/>
              <a:gd name="connsiteY44" fmla="*/ 492826 h 1161397"/>
              <a:gd name="connsiteX45" fmla="*/ 2489932 w 6884912"/>
              <a:gd name="connsiteY45" fmla="*/ 507864 h 1161397"/>
              <a:gd name="connsiteX46" fmla="*/ 2512917 w 6884912"/>
              <a:gd name="connsiteY46" fmla="*/ 489127 h 1161397"/>
              <a:gd name="connsiteX47" fmla="*/ 2516783 w 6884912"/>
              <a:gd name="connsiteY47" fmla="*/ 485473 h 1161397"/>
              <a:gd name="connsiteX48" fmla="*/ 2534360 w 6884912"/>
              <a:gd name="connsiteY48" fmla="*/ 480064 h 1161397"/>
              <a:gd name="connsiteX49" fmla="*/ 2536691 w 6884912"/>
              <a:gd name="connsiteY49" fmla="*/ 467018 h 1161397"/>
              <a:gd name="connsiteX50" fmla="*/ 2561265 w 6884912"/>
              <a:gd name="connsiteY50" fmla="*/ 450623 h 1161397"/>
              <a:gd name="connsiteX51" fmla="*/ 2594349 w 6884912"/>
              <a:gd name="connsiteY51" fmla="*/ 443884 h 1161397"/>
              <a:gd name="connsiteX52" fmla="*/ 2754324 w 6884912"/>
              <a:gd name="connsiteY52" fmla="*/ 424766 h 1161397"/>
              <a:gd name="connsiteX53" fmla="*/ 2848470 w 6884912"/>
              <a:gd name="connsiteY53" fmla="*/ 405966 h 1161397"/>
              <a:gd name="connsiteX54" fmla="*/ 2881772 w 6884912"/>
              <a:gd name="connsiteY54" fmla="*/ 387260 h 1161397"/>
              <a:gd name="connsiteX55" fmla="*/ 2929932 w 6884912"/>
              <a:gd name="connsiteY55" fmla="*/ 368912 h 1161397"/>
              <a:gd name="connsiteX56" fmla="*/ 3013020 w 6884912"/>
              <a:gd name="connsiteY56" fmla="*/ 327578 h 1161397"/>
              <a:gd name="connsiteX57" fmla="*/ 3222191 w 6884912"/>
              <a:gd name="connsiteY57" fmla="*/ 307887 h 1161397"/>
              <a:gd name="connsiteX58" fmla="*/ 3227953 w 6884912"/>
              <a:gd name="connsiteY58" fmla="*/ 297650 h 1161397"/>
              <a:gd name="connsiteX59" fmla="*/ 3510042 w 6884912"/>
              <a:gd name="connsiteY59" fmla="*/ 311820 h 1161397"/>
              <a:gd name="connsiteX60" fmla="*/ 3626773 w 6884912"/>
              <a:gd name="connsiteY60" fmla="*/ 290452 h 1161397"/>
              <a:gd name="connsiteX61" fmla="*/ 3666217 w 6884912"/>
              <a:gd name="connsiteY61" fmla="*/ 273255 h 1161397"/>
              <a:gd name="connsiteX62" fmla="*/ 3732427 w 6884912"/>
              <a:gd name="connsiteY62" fmla="*/ 245039 h 1161397"/>
              <a:gd name="connsiteX63" fmla="*/ 3777022 w 6884912"/>
              <a:gd name="connsiteY63" fmla="*/ 200276 h 1161397"/>
              <a:gd name="connsiteX64" fmla="*/ 3791246 w 6884912"/>
              <a:gd name="connsiteY64" fmla="*/ 189996 h 1161397"/>
              <a:gd name="connsiteX65" fmla="*/ 3819864 w 6884912"/>
              <a:gd name="connsiteY65" fmla="*/ 194605 h 1161397"/>
              <a:gd name="connsiteX66" fmla="*/ 3830398 w 6884912"/>
              <a:gd name="connsiteY66" fmla="*/ 188383 h 1161397"/>
              <a:gd name="connsiteX67" fmla="*/ 3834360 w 6884912"/>
              <a:gd name="connsiteY67" fmla="*/ 188992 h 1161397"/>
              <a:gd name="connsiteX68" fmla="*/ 3843715 w 6884912"/>
              <a:gd name="connsiteY68" fmla="*/ 188752 h 1161397"/>
              <a:gd name="connsiteX69" fmla="*/ 3842609 w 6884912"/>
              <a:gd name="connsiteY69" fmla="*/ 197386 h 1161397"/>
              <a:gd name="connsiteX70" fmla="*/ 3853961 w 6884912"/>
              <a:gd name="connsiteY70" fmla="*/ 213380 h 1161397"/>
              <a:gd name="connsiteX71" fmla="*/ 3907640 w 6884912"/>
              <a:gd name="connsiteY71" fmla="*/ 207568 h 1161397"/>
              <a:gd name="connsiteX72" fmla="*/ 3910449 w 6884912"/>
              <a:gd name="connsiteY72" fmla="*/ 197808 h 1161397"/>
              <a:gd name="connsiteX73" fmla="*/ 3917197 w 6884912"/>
              <a:gd name="connsiteY73" fmla="*/ 196121 h 1161397"/>
              <a:gd name="connsiteX74" fmla="*/ 3922400 w 6884912"/>
              <a:gd name="connsiteY74" fmla="*/ 205056 h 1161397"/>
              <a:gd name="connsiteX75" fmla="*/ 4013061 w 6884912"/>
              <a:gd name="connsiteY75" fmla="*/ 224874 h 1161397"/>
              <a:gd name="connsiteX76" fmla="*/ 4220717 w 6884912"/>
              <a:gd name="connsiteY76" fmla="*/ 192946 h 1161397"/>
              <a:gd name="connsiteX77" fmla="*/ 4228802 w 6884912"/>
              <a:gd name="connsiteY77" fmla="*/ 201468 h 1161397"/>
              <a:gd name="connsiteX78" fmla="*/ 4289361 w 6884912"/>
              <a:gd name="connsiteY78" fmla="*/ 196642 h 1161397"/>
              <a:gd name="connsiteX79" fmla="*/ 4498913 w 6884912"/>
              <a:gd name="connsiteY79" fmla="*/ 118915 h 1161397"/>
              <a:gd name="connsiteX80" fmla="*/ 4617330 w 6884912"/>
              <a:gd name="connsiteY80" fmla="*/ 111163 h 1161397"/>
              <a:gd name="connsiteX81" fmla="*/ 4659778 w 6884912"/>
              <a:gd name="connsiteY81" fmla="*/ 118219 h 1161397"/>
              <a:gd name="connsiteX82" fmla="*/ 4730870 w 6884912"/>
              <a:gd name="connsiteY82" fmla="*/ 129432 h 1161397"/>
              <a:gd name="connsiteX83" fmla="*/ 4844073 w 6884912"/>
              <a:gd name="connsiteY83" fmla="*/ 161768 h 1161397"/>
              <a:gd name="connsiteX84" fmla="*/ 4856454 w 6884912"/>
              <a:gd name="connsiteY84" fmla="*/ 130488 h 1161397"/>
              <a:gd name="connsiteX85" fmla="*/ 4920038 w 6884912"/>
              <a:gd name="connsiteY85" fmla="*/ 140418 h 1161397"/>
              <a:gd name="connsiteX86" fmla="*/ 5016639 w 6884912"/>
              <a:gd name="connsiteY86" fmla="*/ 158905 h 1161397"/>
              <a:gd name="connsiteX87" fmla="*/ 5072009 w 6884912"/>
              <a:gd name="connsiteY87" fmla="*/ 161502 h 1161397"/>
              <a:gd name="connsiteX88" fmla="*/ 5223626 w 6884912"/>
              <a:gd name="connsiteY88" fmla="*/ 177356 h 1161397"/>
              <a:gd name="connsiteX89" fmla="*/ 5375773 w 6884912"/>
              <a:gd name="connsiteY89" fmla="*/ 199913 h 1161397"/>
              <a:gd name="connsiteX90" fmla="*/ 5467502 w 6884912"/>
              <a:gd name="connsiteY90" fmla="*/ 250963 h 1161397"/>
              <a:gd name="connsiteX91" fmla="*/ 5592395 w 6884912"/>
              <a:gd name="connsiteY91" fmla="*/ 265434 h 1161397"/>
              <a:gd name="connsiteX92" fmla="*/ 5613532 w 6884912"/>
              <a:gd name="connsiteY92" fmla="*/ 273379 h 1161397"/>
              <a:gd name="connsiteX93" fmla="*/ 5642173 w 6884912"/>
              <a:gd name="connsiteY93" fmla="*/ 266904 h 1161397"/>
              <a:gd name="connsiteX94" fmla="*/ 5756910 w 6884912"/>
              <a:gd name="connsiteY94" fmla="*/ 239211 h 1161397"/>
              <a:gd name="connsiteX95" fmla="*/ 5846667 w 6884912"/>
              <a:gd name="connsiteY95" fmla="*/ 201786 h 1161397"/>
              <a:gd name="connsiteX96" fmla="*/ 5960732 w 6884912"/>
              <a:gd name="connsiteY96" fmla="*/ 220708 h 1161397"/>
              <a:gd name="connsiteX97" fmla="*/ 6029542 w 6884912"/>
              <a:gd name="connsiteY97" fmla="*/ 210339 h 1161397"/>
              <a:gd name="connsiteX98" fmla="*/ 6141123 w 6884912"/>
              <a:gd name="connsiteY98" fmla="*/ 159923 h 1161397"/>
              <a:gd name="connsiteX99" fmla="*/ 6290640 w 6884912"/>
              <a:gd name="connsiteY99" fmla="*/ 167441 h 1161397"/>
              <a:gd name="connsiteX100" fmla="*/ 6322806 w 6884912"/>
              <a:gd name="connsiteY100" fmla="*/ 213293 h 1161397"/>
              <a:gd name="connsiteX101" fmla="*/ 6380420 w 6884912"/>
              <a:gd name="connsiteY101" fmla="*/ 173195 h 1161397"/>
              <a:gd name="connsiteX102" fmla="*/ 6507891 w 6884912"/>
              <a:gd name="connsiteY102" fmla="*/ 118474 h 1161397"/>
              <a:gd name="connsiteX103" fmla="*/ 6571807 w 6884912"/>
              <a:gd name="connsiteY103" fmla="*/ 98636 h 1161397"/>
              <a:gd name="connsiteX104" fmla="*/ 6671880 w 6884912"/>
              <a:gd name="connsiteY104" fmla="*/ 82931 h 1161397"/>
              <a:gd name="connsiteX105" fmla="*/ 6702266 w 6884912"/>
              <a:gd name="connsiteY105" fmla="*/ 75470 h 1161397"/>
              <a:gd name="connsiteX106" fmla="*/ 6845802 w 6884912"/>
              <a:gd name="connsiteY106" fmla="*/ 24496 h 1161397"/>
              <a:gd name="connsiteX107" fmla="*/ 6884912 w 6884912"/>
              <a:gd name="connsiteY107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12111 w 6884912"/>
              <a:gd name="connsiteY7" fmla="*/ 1085599 h 1161397"/>
              <a:gd name="connsiteX8" fmla="*/ 567875 w 6884912"/>
              <a:gd name="connsiteY8" fmla="*/ 1051976 h 1161397"/>
              <a:gd name="connsiteX9" fmla="*/ 601644 w 6884912"/>
              <a:gd name="connsiteY9" fmla="*/ 1003997 h 1161397"/>
              <a:gd name="connsiteX10" fmla="*/ 651408 w 6884912"/>
              <a:gd name="connsiteY10" fmla="*/ 984938 h 1161397"/>
              <a:gd name="connsiteX11" fmla="*/ 673197 w 6884912"/>
              <a:gd name="connsiteY11" fmla="*/ 1010060 h 1161397"/>
              <a:gd name="connsiteX12" fmla="*/ 723108 w 6884912"/>
              <a:gd name="connsiteY12" fmla="*/ 980081 h 1161397"/>
              <a:gd name="connsiteX13" fmla="*/ 797699 w 6884912"/>
              <a:gd name="connsiteY13" fmla="*/ 931362 h 1161397"/>
              <a:gd name="connsiteX14" fmla="*/ 843359 w 6884912"/>
              <a:gd name="connsiteY14" fmla="*/ 910894 h 1161397"/>
              <a:gd name="connsiteX15" fmla="*/ 965215 w 6884912"/>
              <a:gd name="connsiteY15" fmla="*/ 846701 h 1161397"/>
              <a:gd name="connsiteX16" fmla="*/ 1085080 w 6884912"/>
              <a:gd name="connsiteY16" fmla="*/ 776086 h 1161397"/>
              <a:gd name="connsiteX17" fmla="*/ 1131224 w 6884912"/>
              <a:gd name="connsiteY17" fmla="*/ 706160 h 1161397"/>
              <a:gd name="connsiteX18" fmla="*/ 1138051 w 6884912"/>
              <a:gd name="connsiteY18" fmla="*/ 702034 h 1161397"/>
              <a:gd name="connsiteX19" fmla="*/ 1158800 w 6884912"/>
              <a:gd name="connsiteY19" fmla="*/ 700004 h 1161397"/>
              <a:gd name="connsiteX20" fmla="*/ 1166947 w 6884912"/>
              <a:gd name="connsiteY20" fmla="*/ 700762 h 1161397"/>
              <a:gd name="connsiteX21" fmla="*/ 1178135 w 6884912"/>
              <a:gd name="connsiteY21" fmla="*/ 698631 h 1161397"/>
              <a:gd name="connsiteX22" fmla="*/ 1178301 w 6884912"/>
              <a:gd name="connsiteY22" fmla="*/ 698094 h 1161397"/>
              <a:gd name="connsiteX23" fmla="*/ 1188995 w 6884912"/>
              <a:gd name="connsiteY23" fmla="*/ 697048 h 1161397"/>
              <a:gd name="connsiteX24" fmla="*/ 1242716 w 6884912"/>
              <a:gd name="connsiteY24" fmla="*/ 698052 h 1161397"/>
              <a:gd name="connsiteX25" fmla="*/ 1299977 w 6884912"/>
              <a:gd name="connsiteY25" fmla="*/ 639196 h 1161397"/>
              <a:gd name="connsiteX26" fmla="*/ 1326190 w 6884912"/>
              <a:gd name="connsiteY26" fmla="*/ 625955 h 1161397"/>
              <a:gd name="connsiteX27" fmla="*/ 1339600 w 6884912"/>
              <a:gd name="connsiteY27" fmla="*/ 616295 h 1161397"/>
              <a:gd name="connsiteX28" fmla="*/ 1340054 w 6884912"/>
              <a:gd name="connsiteY28" fmla="*/ 614022 h 1161397"/>
              <a:gd name="connsiteX29" fmla="*/ 1391606 w 6884912"/>
              <a:gd name="connsiteY29" fmla="*/ 615229 h 1161397"/>
              <a:gd name="connsiteX30" fmla="*/ 1397565 w 6884912"/>
              <a:gd name="connsiteY30" fmla="*/ 611490 h 1161397"/>
              <a:gd name="connsiteX31" fmla="*/ 1432302 w 6884912"/>
              <a:gd name="connsiteY31" fmla="*/ 617267 h 1161397"/>
              <a:gd name="connsiteX32" fmla="*/ 1449644 w 6884912"/>
              <a:gd name="connsiteY32" fmla="*/ 617591 h 1161397"/>
              <a:gd name="connsiteX33" fmla="*/ 1455793 w 6884912"/>
              <a:gd name="connsiteY33" fmla="*/ 623174 h 1161397"/>
              <a:gd name="connsiteX34" fmla="*/ 1480758 w 6884912"/>
              <a:gd name="connsiteY34" fmla="*/ 620863 h 1161397"/>
              <a:gd name="connsiteX35" fmla="*/ 1483154 w 6884912"/>
              <a:gd name="connsiteY35" fmla="*/ 618527 h 1161397"/>
              <a:gd name="connsiteX36" fmla="*/ 1505495 w 6884912"/>
              <a:gd name="connsiteY36" fmla="*/ 624325 h 1161397"/>
              <a:gd name="connsiteX37" fmla="*/ 1526340 w 6884912"/>
              <a:gd name="connsiteY37" fmla="*/ 638496 h 1161397"/>
              <a:gd name="connsiteX38" fmla="*/ 1731986 w 6884912"/>
              <a:gd name="connsiteY38" fmla="*/ 589682 h 1161397"/>
              <a:gd name="connsiteX39" fmla="*/ 1927935 w 6884912"/>
              <a:gd name="connsiteY39" fmla="*/ 628540 h 1161397"/>
              <a:gd name="connsiteX40" fmla="*/ 2039075 w 6884912"/>
              <a:gd name="connsiteY40" fmla="*/ 599964 h 1161397"/>
              <a:gd name="connsiteX41" fmla="*/ 2066980 w 6884912"/>
              <a:gd name="connsiteY41" fmla="*/ 550413 h 1161397"/>
              <a:gd name="connsiteX42" fmla="*/ 2352236 w 6884912"/>
              <a:gd name="connsiteY42" fmla="*/ 519602 h 1161397"/>
              <a:gd name="connsiteX43" fmla="*/ 2420791 w 6884912"/>
              <a:gd name="connsiteY43" fmla="*/ 492826 h 1161397"/>
              <a:gd name="connsiteX44" fmla="*/ 2489932 w 6884912"/>
              <a:gd name="connsiteY44" fmla="*/ 507864 h 1161397"/>
              <a:gd name="connsiteX45" fmla="*/ 2512917 w 6884912"/>
              <a:gd name="connsiteY45" fmla="*/ 489127 h 1161397"/>
              <a:gd name="connsiteX46" fmla="*/ 2516783 w 6884912"/>
              <a:gd name="connsiteY46" fmla="*/ 485473 h 1161397"/>
              <a:gd name="connsiteX47" fmla="*/ 2534360 w 6884912"/>
              <a:gd name="connsiteY47" fmla="*/ 480064 h 1161397"/>
              <a:gd name="connsiteX48" fmla="*/ 2536691 w 6884912"/>
              <a:gd name="connsiteY48" fmla="*/ 467018 h 1161397"/>
              <a:gd name="connsiteX49" fmla="*/ 2561265 w 6884912"/>
              <a:gd name="connsiteY49" fmla="*/ 450623 h 1161397"/>
              <a:gd name="connsiteX50" fmla="*/ 2594349 w 6884912"/>
              <a:gd name="connsiteY50" fmla="*/ 443884 h 1161397"/>
              <a:gd name="connsiteX51" fmla="*/ 2754324 w 6884912"/>
              <a:gd name="connsiteY51" fmla="*/ 424766 h 1161397"/>
              <a:gd name="connsiteX52" fmla="*/ 2848470 w 6884912"/>
              <a:gd name="connsiteY52" fmla="*/ 405966 h 1161397"/>
              <a:gd name="connsiteX53" fmla="*/ 2881772 w 6884912"/>
              <a:gd name="connsiteY53" fmla="*/ 387260 h 1161397"/>
              <a:gd name="connsiteX54" fmla="*/ 2929932 w 6884912"/>
              <a:gd name="connsiteY54" fmla="*/ 368912 h 1161397"/>
              <a:gd name="connsiteX55" fmla="*/ 3013020 w 6884912"/>
              <a:gd name="connsiteY55" fmla="*/ 327578 h 1161397"/>
              <a:gd name="connsiteX56" fmla="*/ 3222191 w 6884912"/>
              <a:gd name="connsiteY56" fmla="*/ 307887 h 1161397"/>
              <a:gd name="connsiteX57" fmla="*/ 3227953 w 6884912"/>
              <a:gd name="connsiteY57" fmla="*/ 297650 h 1161397"/>
              <a:gd name="connsiteX58" fmla="*/ 3510042 w 6884912"/>
              <a:gd name="connsiteY58" fmla="*/ 311820 h 1161397"/>
              <a:gd name="connsiteX59" fmla="*/ 3626773 w 6884912"/>
              <a:gd name="connsiteY59" fmla="*/ 290452 h 1161397"/>
              <a:gd name="connsiteX60" fmla="*/ 3666217 w 6884912"/>
              <a:gd name="connsiteY60" fmla="*/ 273255 h 1161397"/>
              <a:gd name="connsiteX61" fmla="*/ 3732427 w 6884912"/>
              <a:gd name="connsiteY61" fmla="*/ 245039 h 1161397"/>
              <a:gd name="connsiteX62" fmla="*/ 3777022 w 6884912"/>
              <a:gd name="connsiteY62" fmla="*/ 200276 h 1161397"/>
              <a:gd name="connsiteX63" fmla="*/ 3791246 w 6884912"/>
              <a:gd name="connsiteY63" fmla="*/ 189996 h 1161397"/>
              <a:gd name="connsiteX64" fmla="*/ 3819864 w 6884912"/>
              <a:gd name="connsiteY64" fmla="*/ 194605 h 1161397"/>
              <a:gd name="connsiteX65" fmla="*/ 3830398 w 6884912"/>
              <a:gd name="connsiteY65" fmla="*/ 188383 h 1161397"/>
              <a:gd name="connsiteX66" fmla="*/ 3834360 w 6884912"/>
              <a:gd name="connsiteY66" fmla="*/ 188992 h 1161397"/>
              <a:gd name="connsiteX67" fmla="*/ 3843715 w 6884912"/>
              <a:gd name="connsiteY67" fmla="*/ 188752 h 1161397"/>
              <a:gd name="connsiteX68" fmla="*/ 3842609 w 6884912"/>
              <a:gd name="connsiteY68" fmla="*/ 197386 h 1161397"/>
              <a:gd name="connsiteX69" fmla="*/ 3853961 w 6884912"/>
              <a:gd name="connsiteY69" fmla="*/ 213380 h 1161397"/>
              <a:gd name="connsiteX70" fmla="*/ 3907640 w 6884912"/>
              <a:gd name="connsiteY70" fmla="*/ 207568 h 1161397"/>
              <a:gd name="connsiteX71" fmla="*/ 3910449 w 6884912"/>
              <a:gd name="connsiteY71" fmla="*/ 197808 h 1161397"/>
              <a:gd name="connsiteX72" fmla="*/ 3917197 w 6884912"/>
              <a:gd name="connsiteY72" fmla="*/ 196121 h 1161397"/>
              <a:gd name="connsiteX73" fmla="*/ 3922400 w 6884912"/>
              <a:gd name="connsiteY73" fmla="*/ 205056 h 1161397"/>
              <a:gd name="connsiteX74" fmla="*/ 4013061 w 6884912"/>
              <a:gd name="connsiteY74" fmla="*/ 224874 h 1161397"/>
              <a:gd name="connsiteX75" fmla="*/ 4220717 w 6884912"/>
              <a:gd name="connsiteY75" fmla="*/ 192946 h 1161397"/>
              <a:gd name="connsiteX76" fmla="*/ 4228802 w 6884912"/>
              <a:gd name="connsiteY76" fmla="*/ 201468 h 1161397"/>
              <a:gd name="connsiteX77" fmla="*/ 4289361 w 6884912"/>
              <a:gd name="connsiteY77" fmla="*/ 196642 h 1161397"/>
              <a:gd name="connsiteX78" fmla="*/ 4498913 w 6884912"/>
              <a:gd name="connsiteY78" fmla="*/ 118915 h 1161397"/>
              <a:gd name="connsiteX79" fmla="*/ 4617330 w 6884912"/>
              <a:gd name="connsiteY79" fmla="*/ 111163 h 1161397"/>
              <a:gd name="connsiteX80" fmla="*/ 4659778 w 6884912"/>
              <a:gd name="connsiteY80" fmla="*/ 118219 h 1161397"/>
              <a:gd name="connsiteX81" fmla="*/ 4730870 w 6884912"/>
              <a:gd name="connsiteY81" fmla="*/ 129432 h 1161397"/>
              <a:gd name="connsiteX82" fmla="*/ 4844073 w 6884912"/>
              <a:gd name="connsiteY82" fmla="*/ 161768 h 1161397"/>
              <a:gd name="connsiteX83" fmla="*/ 4856454 w 6884912"/>
              <a:gd name="connsiteY83" fmla="*/ 130488 h 1161397"/>
              <a:gd name="connsiteX84" fmla="*/ 4920038 w 6884912"/>
              <a:gd name="connsiteY84" fmla="*/ 140418 h 1161397"/>
              <a:gd name="connsiteX85" fmla="*/ 5016639 w 6884912"/>
              <a:gd name="connsiteY85" fmla="*/ 158905 h 1161397"/>
              <a:gd name="connsiteX86" fmla="*/ 5072009 w 6884912"/>
              <a:gd name="connsiteY86" fmla="*/ 161502 h 1161397"/>
              <a:gd name="connsiteX87" fmla="*/ 5223626 w 6884912"/>
              <a:gd name="connsiteY87" fmla="*/ 177356 h 1161397"/>
              <a:gd name="connsiteX88" fmla="*/ 5375773 w 6884912"/>
              <a:gd name="connsiteY88" fmla="*/ 199913 h 1161397"/>
              <a:gd name="connsiteX89" fmla="*/ 5467502 w 6884912"/>
              <a:gd name="connsiteY89" fmla="*/ 250963 h 1161397"/>
              <a:gd name="connsiteX90" fmla="*/ 5592395 w 6884912"/>
              <a:gd name="connsiteY90" fmla="*/ 265434 h 1161397"/>
              <a:gd name="connsiteX91" fmla="*/ 5613532 w 6884912"/>
              <a:gd name="connsiteY91" fmla="*/ 273379 h 1161397"/>
              <a:gd name="connsiteX92" fmla="*/ 5642173 w 6884912"/>
              <a:gd name="connsiteY92" fmla="*/ 266904 h 1161397"/>
              <a:gd name="connsiteX93" fmla="*/ 5756910 w 6884912"/>
              <a:gd name="connsiteY93" fmla="*/ 239211 h 1161397"/>
              <a:gd name="connsiteX94" fmla="*/ 5846667 w 6884912"/>
              <a:gd name="connsiteY94" fmla="*/ 201786 h 1161397"/>
              <a:gd name="connsiteX95" fmla="*/ 5960732 w 6884912"/>
              <a:gd name="connsiteY95" fmla="*/ 220708 h 1161397"/>
              <a:gd name="connsiteX96" fmla="*/ 6029542 w 6884912"/>
              <a:gd name="connsiteY96" fmla="*/ 210339 h 1161397"/>
              <a:gd name="connsiteX97" fmla="*/ 6141123 w 6884912"/>
              <a:gd name="connsiteY97" fmla="*/ 159923 h 1161397"/>
              <a:gd name="connsiteX98" fmla="*/ 6290640 w 6884912"/>
              <a:gd name="connsiteY98" fmla="*/ 167441 h 1161397"/>
              <a:gd name="connsiteX99" fmla="*/ 6322806 w 6884912"/>
              <a:gd name="connsiteY99" fmla="*/ 213293 h 1161397"/>
              <a:gd name="connsiteX100" fmla="*/ 6380420 w 6884912"/>
              <a:gd name="connsiteY100" fmla="*/ 173195 h 1161397"/>
              <a:gd name="connsiteX101" fmla="*/ 6507891 w 6884912"/>
              <a:gd name="connsiteY101" fmla="*/ 118474 h 1161397"/>
              <a:gd name="connsiteX102" fmla="*/ 6571807 w 6884912"/>
              <a:gd name="connsiteY102" fmla="*/ 98636 h 1161397"/>
              <a:gd name="connsiteX103" fmla="*/ 6671880 w 6884912"/>
              <a:gd name="connsiteY103" fmla="*/ 82931 h 1161397"/>
              <a:gd name="connsiteX104" fmla="*/ 6702266 w 6884912"/>
              <a:gd name="connsiteY104" fmla="*/ 75470 h 1161397"/>
              <a:gd name="connsiteX105" fmla="*/ 6845802 w 6884912"/>
              <a:gd name="connsiteY105" fmla="*/ 24496 h 1161397"/>
              <a:gd name="connsiteX106" fmla="*/ 6884912 w 6884912"/>
              <a:gd name="connsiteY106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567875 w 6884912"/>
              <a:gd name="connsiteY7" fmla="*/ 1051976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213420 w 6884912"/>
              <a:gd name="connsiteY6" fmla="*/ 1056868 h 1161397"/>
              <a:gd name="connsiteX7" fmla="*/ 454970 w 6884912"/>
              <a:gd name="connsiteY7" fmla="*/ 1023343 h 1161397"/>
              <a:gd name="connsiteX8" fmla="*/ 601644 w 6884912"/>
              <a:gd name="connsiteY8" fmla="*/ 1003997 h 1161397"/>
              <a:gd name="connsiteX9" fmla="*/ 651408 w 6884912"/>
              <a:gd name="connsiteY9" fmla="*/ 984938 h 1161397"/>
              <a:gd name="connsiteX10" fmla="*/ 673197 w 6884912"/>
              <a:gd name="connsiteY10" fmla="*/ 1010060 h 1161397"/>
              <a:gd name="connsiteX11" fmla="*/ 723108 w 6884912"/>
              <a:gd name="connsiteY11" fmla="*/ 980081 h 1161397"/>
              <a:gd name="connsiteX12" fmla="*/ 797699 w 6884912"/>
              <a:gd name="connsiteY12" fmla="*/ 931362 h 1161397"/>
              <a:gd name="connsiteX13" fmla="*/ 843359 w 6884912"/>
              <a:gd name="connsiteY13" fmla="*/ 910894 h 1161397"/>
              <a:gd name="connsiteX14" fmla="*/ 965215 w 6884912"/>
              <a:gd name="connsiteY14" fmla="*/ 846701 h 1161397"/>
              <a:gd name="connsiteX15" fmla="*/ 1085080 w 6884912"/>
              <a:gd name="connsiteY15" fmla="*/ 776086 h 1161397"/>
              <a:gd name="connsiteX16" fmla="*/ 1131224 w 6884912"/>
              <a:gd name="connsiteY16" fmla="*/ 706160 h 1161397"/>
              <a:gd name="connsiteX17" fmla="*/ 1138051 w 6884912"/>
              <a:gd name="connsiteY17" fmla="*/ 702034 h 1161397"/>
              <a:gd name="connsiteX18" fmla="*/ 1158800 w 6884912"/>
              <a:gd name="connsiteY18" fmla="*/ 700004 h 1161397"/>
              <a:gd name="connsiteX19" fmla="*/ 1166947 w 6884912"/>
              <a:gd name="connsiteY19" fmla="*/ 700762 h 1161397"/>
              <a:gd name="connsiteX20" fmla="*/ 1178135 w 6884912"/>
              <a:gd name="connsiteY20" fmla="*/ 698631 h 1161397"/>
              <a:gd name="connsiteX21" fmla="*/ 1178301 w 6884912"/>
              <a:gd name="connsiteY21" fmla="*/ 698094 h 1161397"/>
              <a:gd name="connsiteX22" fmla="*/ 1188995 w 6884912"/>
              <a:gd name="connsiteY22" fmla="*/ 697048 h 1161397"/>
              <a:gd name="connsiteX23" fmla="*/ 1242716 w 6884912"/>
              <a:gd name="connsiteY23" fmla="*/ 698052 h 1161397"/>
              <a:gd name="connsiteX24" fmla="*/ 1299977 w 6884912"/>
              <a:gd name="connsiteY24" fmla="*/ 639196 h 1161397"/>
              <a:gd name="connsiteX25" fmla="*/ 1326190 w 6884912"/>
              <a:gd name="connsiteY25" fmla="*/ 625955 h 1161397"/>
              <a:gd name="connsiteX26" fmla="*/ 1339600 w 6884912"/>
              <a:gd name="connsiteY26" fmla="*/ 616295 h 1161397"/>
              <a:gd name="connsiteX27" fmla="*/ 1340054 w 6884912"/>
              <a:gd name="connsiteY27" fmla="*/ 614022 h 1161397"/>
              <a:gd name="connsiteX28" fmla="*/ 1391606 w 6884912"/>
              <a:gd name="connsiteY28" fmla="*/ 615229 h 1161397"/>
              <a:gd name="connsiteX29" fmla="*/ 1397565 w 6884912"/>
              <a:gd name="connsiteY29" fmla="*/ 611490 h 1161397"/>
              <a:gd name="connsiteX30" fmla="*/ 1432302 w 6884912"/>
              <a:gd name="connsiteY30" fmla="*/ 617267 h 1161397"/>
              <a:gd name="connsiteX31" fmla="*/ 1449644 w 6884912"/>
              <a:gd name="connsiteY31" fmla="*/ 617591 h 1161397"/>
              <a:gd name="connsiteX32" fmla="*/ 1455793 w 6884912"/>
              <a:gd name="connsiteY32" fmla="*/ 623174 h 1161397"/>
              <a:gd name="connsiteX33" fmla="*/ 1480758 w 6884912"/>
              <a:gd name="connsiteY33" fmla="*/ 620863 h 1161397"/>
              <a:gd name="connsiteX34" fmla="*/ 1483154 w 6884912"/>
              <a:gd name="connsiteY34" fmla="*/ 618527 h 1161397"/>
              <a:gd name="connsiteX35" fmla="*/ 1505495 w 6884912"/>
              <a:gd name="connsiteY35" fmla="*/ 624325 h 1161397"/>
              <a:gd name="connsiteX36" fmla="*/ 1526340 w 6884912"/>
              <a:gd name="connsiteY36" fmla="*/ 638496 h 1161397"/>
              <a:gd name="connsiteX37" fmla="*/ 1731986 w 6884912"/>
              <a:gd name="connsiteY37" fmla="*/ 589682 h 1161397"/>
              <a:gd name="connsiteX38" fmla="*/ 1927935 w 6884912"/>
              <a:gd name="connsiteY38" fmla="*/ 628540 h 1161397"/>
              <a:gd name="connsiteX39" fmla="*/ 2039075 w 6884912"/>
              <a:gd name="connsiteY39" fmla="*/ 599964 h 1161397"/>
              <a:gd name="connsiteX40" fmla="*/ 2066980 w 6884912"/>
              <a:gd name="connsiteY40" fmla="*/ 550413 h 1161397"/>
              <a:gd name="connsiteX41" fmla="*/ 2352236 w 6884912"/>
              <a:gd name="connsiteY41" fmla="*/ 519602 h 1161397"/>
              <a:gd name="connsiteX42" fmla="*/ 2420791 w 6884912"/>
              <a:gd name="connsiteY42" fmla="*/ 492826 h 1161397"/>
              <a:gd name="connsiteX43" fmla="*/ 2489932 w 6884912"/>
              <a:gd name="connsiteY43" fmla="*/ 507864 h 1161397"/>
              <a:gd name="connsiteX44" fmla="*/ 2512917 w 6884912"/>
              <a:gd name="connsiteY44" fmla="*/ 489127 h 1161397"/>
              <a:gd name="connsiteX45" fmla="*/ 2516783 w 6884912"/>
              <a:gd name="connsiteY45" fmla="*/ 485473 h 1161397"/>
              <a:gd name="connsiteX46" fmla="*/ 2534360 w 6884912"/>
              <a:gd name="connsiteY46" fmla="*/ 480064 h 1161397"/>
              <a:gd name="connsiteX47" fmla="*/ 2536691 w 6884912"/>
              <a:gd name="connsiteY47" fmla="*/ 467018 h 1161397"/>
              <a:gd name="connsiteX48" fmla="*/ 2561265 w 6884912"/>
              <a:gd name="connsiteY48" fmla="*/ 450623 h 1161397"/>
              <a:gd name="connsiteX49" fmla="*/ 2594349 w 6884912"/>
              <a:gd name="connsiteY49" fmla="*/ 443884 h 1161397"/>
              <a:gd name="connsiteX50" fmla="*/ 2754324 w 6884912"/>
              <a:gd name="connsiteY50" fmla="*/ 424766 h 1161397"/>
              <a:gd name="connsiteX51" fmla="*/ 2848470 w 6884912"/>
              <a:gd name="connsiteY51" fmla="*/ 405966 h 1161397"/>
              <a:gd name="connsiteX52" fmla="*/ 2881772 w 6884912"/>
              <a:gd name="connsiteY52" fmla="*/ 387260 h 1161397"/>
              <a:gd name="connsiteX53" fmla="*/ 2929932 w 6884912"/>
              <a:gd name="connsiteY53" fmla="*/ 368912 h 1161397"/>
              <a:gd name="connsiteX54" fmla="*/ 3013020 w 6884912"/>
              <a:gd name="connsiteY54" fmla="*/ 327578 h 1161397"/>
              <a:gd name="connsiteX55" fmla="*/ 3222191 w 6884912"/>
              <a:gd name="connsiteY55" fmla="*/ 307887 h 1161397"/>
              <a:gd name="connsiteX56" fmla="*/ 3227953 w 6884912"/>
              <a:gd name="connsiteY56" fmla="*/ 297650 h 1161397"/>
              <a:gd name="connsiteX57" fmla="*/ 3510042 w 6884912"/>
              <a:gd name="connsiteY57" fmla="*/ 311820 h 1161397"/>
              <a:gd name="connsiteX58" fmla="*/ 3626773 w 6884912"/>
              <a:gd name="connsiteY58" fmla="*/ 290452 h 1161397"/>
              <a:gd name="connsiteX59" fmla="*/ 3666217 w 6884912"/>
              <a:gd name="connsiteY59" fmla="*/ 273255 h 1161397"/>
              <a:gd name="connsiteX60" fmla="*/ 3732427 w 6884912"/>
              <a:gd name="connsiteY60" fmla="*/ 245039 h 1161397"/>
              <a:gd name="connsiteX61" fmla="*/ 3777022 w 6884912"/>
              <a:gd name="connsiteY61" fmla="*/ 200276 h 1161397"/>
              <a:gd name="connsiteX62" fmla="*/ 3791246 w 6884912"/>
              <a:gd name="connsiteY62" fmla="*/ 189996 h 1161397"/>
              <a:gd name="connsiteX63" fmla="*/ 3819864 w 6884912"/>
              <a:gd name="connsiteY63" fmla="*/ 194605 h 1161397"/>
              <a:gd name="connsiteX64" fmla="*/ 3830398 w 6884912"/>
              <a:gd name="connsiteY64" fmla="*/ 188383 h 1161397"/>
              <a:gd name="connsiteX65" fmla="*/ 3834360 w 6884912"/>
              <a:gd name="connsiteY65" fmla="*/ 188992 h 1161397"/>
              <a:gd name="connsiteX66" fmla="*/ 3843715 w 6884912"/>
              <a:gd name="connsiteY66" fmla="*/ 188752 h 1161397"/>
              <a:gd name="connsiteX67" fmla="*/ 3842609 w 6884912"/>
              <a:gd name="connsiteY67" fmla="*/ 197386 h 1161397"/>
              <a:gd name="connsiteX68" fmla="*/ 3853961 w 6884912"/>
              <a:gd name="connsiteY68" fmla="*/ 213380 h 1161397"/>
              <a:gd name="connsiteX69" fmla="*/ 3907640 w 6884912"/>
              <a:gd name="connsiteY69" fmla="*/ 207568 h 1161397"/>
              <a:gd name="connsiteX70" fmla="*/ 3910449 w 6884912"/>
              <a:gd name="connsiteY70" fmla="*/ 197808 h 1161397"/>
              <a:gd name="connsiteX71" fmla="*/ 3917197 w 6884912"/>
              <a:gd name="connsiteY71" fmla="*/ 196121 h 1161397"/>
              <a:gd name="connsiteX72" fmla="*/ 3922400 w 6884912"/>
              <a:gd name="connsiteY72" fmla="*/ 205056 h 1161397"/>
              <a:gd name="connsiteX73" fmla="*/ 4013061 w 6884912"/>
              <a:gd name="connsiteY73" fmla="*/ 224874 h 1161397"/>
              <a:gd name="connsiteX74" fmla="*/ 4220717 w 6884912"/>
              <a:gd name="connsiteY74" fmla="*/ 192946 h 1161397"/>
              <a:gd name="connsiteX75" fmla="*/ 4228802 w 6884912"/>
              <a:gd name="connsiteY75" fmla="*/ 201468 h 1161397"/>
              <a:gd name="connsiteX76" fmla="*/ 4289361 w 6884912"/>
              <a:gd name="connsiteY76" fmla="*/ 196642 h 1161397"/>
              <a:gd name="connsiteX77" fmla="*/ 4498913 w 6884912"/>
              <a:gd name="connsiteY77" fmla="*/ 118915 h 1161397"/>
              <a:gd name="connsiteX78" fmla="*/ 4617330 w 6884912"/>
              <a:gd name="connsiteY78" fmla="*/ 111163 h 1161397"/>
              <a:gd name="connsiteX79" fmla="*/ 4659778 w 6884912"/>
              <a:gd name="connsiteY79" fmla="*/ 118219 h 1161397"/>
              <a:gd name="connsiteX80" fmla="*/ 4730870 w 6884912"/>
              <a:gd name="connsiteY80" fmla="*/ 129432 h 1161397"/>
              <a:gd name="connsiteX81" fmla="*/ 4844073 w 6884912"/>
              <a:gd name="connsiteY81" fmla="*/ 161768 h 1161397"/>
              <a:gd name="connsiteX82" fmla="*/ 4856454 w 6884912"/>
              <a:gd name="connsiteY82" fmla="*/ 130488 h 1161397"/>
              <a:gd name="connsiteX83" fmla="*/ 4920038 w 6884912"/>
              <a:gd name="connsiteY83" fmla="*/ 140418 h 1161397"/>
              <a:gd name="connsiteX84" fmla="*/ 5016639 w 6884912"/>
              <a:gd name="connsiteY84" fmla="*/ 158905 h 1161397"/>
              <a:gd name="connsiteX85" fmla="*/ 5072009 w 6884912"/>
              <a:gd name="connsiteY85" fmla="*/ 161502 h 1161397"/>
              <a:gd name="connsiteX86" fmla="*/ 5223626 w 6884912"/>
              <a:gd name="connsiteY86" fmla="*/ 177356 h 1161397"/>
              <a:gd name="connsiteX87" fmla="*/ 5375773 w 6884912"/>
              <a:gd name="connsiteY87" fmla="*/ 199913 h 1161397"/>
              <a:gd name="connsiteX88" fmla="*/ 5467502 w 6884912"/>
              <a:gd name="connsiteY88" fmla="*/ 250963 h 1161397"/>
              <a:gd name="connsiteX89" fmla="*/ 5592395 w 6884912"/>
              <a:gd name="connsiteY89" fmla="*/ 265434 h 1161397"/>
              <a:gd name="connsiteX90" fmla="*/ 5613532 w 6884912"/>
              <a:gd name="connsiteY90" fmla="*/ 273379 h 1161397"/>
              <a:gd name="connsiteX91" fmla="*/ 5642173 w 6884912"/>
              <a:gd name="connsiteY91" fmla="*/ 266904 h 1161397"/>
              <a:gd name="connsiteX92" fmla="*/ 5756910 w 6884912"/>
              <a:gd name="connsiteY92" fmla="*/ 239211 h 1161397"/>
              <a:gd name="connsiteX93" fmla="*/ 5846667 w 6884912"/>
              <a:gd name="connsiteY93" fmla="*/ 201786 h 1161397"/>
              <a:gd name="connsiteX94" fmla="*/ 5960732 w 6884912"/>
              <a:gd name="connsiteY94" fmla="*/ 220708 h 1161397"/>
              <a:gd name="connsiteX95" fmla="*/ 6029542 w 6884912"/>
              <a:gd name="connsiteY95" fmla="*/ 210339 h 1161397"/>
              <a:gd name="connsiteX96" fmla="*/ 6141123 w 6884912"/>
              <a:gd name="connsiteY96" fmla="*/ 159923 h 1161397"/>
              <a:gd name="connsiteX97" fmla="*/ 6290640 w 6884912"/>
              <a:gd name="connsiteY97" fmla="*/ 167441 h 1161397"/>
              <a:gd name="connsiteX98" fmla="*/ 6322806 w 6884912"/>
              <a:gd name="connsiteY98" fmla="*/ 213293 h 1161397"/>
              <a:gd name="connsiteX99" fmla="*/ 6380420 w 6884912"/>
              <a:gd name="connsiteY99" fmla="*/ 173195 h 1161397"/>
              <a:gd name="connsiteX100" fmla="*/ 6507891 w 6884912"/>
              <a:gd name="connsiteY100" fmla="*/ 118474 h 1161397"/>
              <a:gd name="connsiteX101" fmla="*/ 6571807 w 6884912"/>
              <a:gd name="connsiteY101" fmla="*/ 98636 h 1161397"/>
              <a:gd name="connsiteX102" fmla="*/ 6671880 w 6884912"/>
              <a:gd name="connsiteY102" fmla="*/ 82931 h 1161397"/>
              <a:gd name="connsiteX103" fmla="*/ 6702266 w 6884912"/>
              <a:gd name="connsiteY103" fmla="*/ 75470 h 1161397"/>
              <a:gd name="connsiteX104" fmla="*/ 6845802 w 6884912"/>
              <a:gd name="connsiteY104" fmla="*/ 24496 h 1161397"/>
              <a:gd name="connsiteX105" fmla="*/ 6884912 w 6884912"/>
              <a:gd name="connsiteY105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673197 w 6884912"/>
              <a:gd name="connsiteY9" fmla="*/ 1010060 h 1161397"/>
              <a:gd name="connsiteX10" fmla="*/ 723108 w 6884912"/>
              <a:gd name="connsiteY10" fmla="*/ 980081 h 1161397"/>
              <a:gd name="connsiteX11" fmla="*/ 797699 w 6884912"/>
              <a:gd name="connsiteY11" fmla="*/ 931362 h 1161397"/>
              <a:gd name="connsiteX12" fmla="*/ 843359 w 6884912"/>
              <a:gd name="connsiteY12" fmla="*/ 910894 h 1161397"/>
              <a:gd name="connsiteX13" fmla="*/ 965215 w 6884912"/>
              <a:gd name="connsiteY13" fmla="*/ 846701 h 1161397"/>
              <a:gd name="connsiteX14" fmla="*/ 1085080 w 6884912"/>
              <a:gd name="connsiteY14" fmla="*/ 776086 h 1161397"/>
              <a:gd name="connsiteX15" fmla="*/ 1131224 w 6884912"/>
              <a:gd name="connsiteY15" fmla="*/ 706160 h 1161397"/>
              <a:gd name="connsiteX16" fmla="*/ 1138051 w 6884912"/>
              <a:gd name="connsiteY16" fmla="*/ 702034 h 1161397"/>
              <a:gd name="connsiteX17" fmla="*/ 1158800 w 6884912"/>
              <a:gd name="connsiteY17" fmla="*/ 700004 h 1161397"/>
              <a:gd name="connsiteX18" fmla="*/ 1166947 w 6884912"/>
              <a:gd name="connsiteY18" fmla="*/ 700762 h 1161397"/>
              <a:gd name="connsiteX19" fmla="*/ 1178135 w 6884912"/>
              <a:gd name="connsiteY19" fmla="*/ 698631 h 1161397"/>
              <a:gd name="connsiteX20" fmla="*/ 1178301 w 6884912"/>
              <a:gd name="connsiteY20" fmla="*/ 698094 h 1161397"/>
              <a:gd name="connsiteX21" fmla="*/ 1188995 w 6884912"/>
              <a:gd name="connsiteY21" fmla="*/ 697048 h 1161397"/>
              <a:gd name="connsiteX22" fmla="*/ 1242716 w 6884912"/>
              <a:gd name="connsiteY22" fmla="*/ 698052 h 1161397"/>
              <a:gd name="connsiteX23" fmla="*/ 1299977 w 6884912"/>
              <a:gd name="connsiteY23" fmla="*/ 639196 h 1161397"/>
              <a:gd name="connsiteX24" fmla="*/ 1326190 w 6884912"/>
              <a:gd name="connsiteY24" fmla="*/ 625955 h 1161397"/>
              <a:gd name="connsiteX25" fmla="*/ 1339600 w 6884912"/>
              <a:gd name="connsiteY25" fmla="*/ 616295 h 1161397"/>
              <a:gd name="connsiteX26" fmla="*/ 1340054 w 6884912"/>
              <a:gd name="connsiteY26" fmla="*/ 614022 h 1161397"/>
              <a:gd name="connsiteX27" fmla="*/ 1391606 w 6884912"/>
              <a:gd name="connsiteY27" fmla="*/ 615229 h 1161397"/>
              <a:gd name="connsiteX28" fmla="*/ 1397565 w 6884912"/>
              <a:gd name="connsiteY28" fmla="*/ 611490 h 1161397"/>
              <a:gd name="connsiteX29" fmla="*/ 1432302 w 6884912"/>
              <a:gd name="connsiteY29" fmla="*/ 617267 h 1161397"/>
              <a:gd name="connsiteX30" fmla="*/ 1449644 w 6884912"/>
              <a:gd name="connsiteY30" fmla="*/ 617591 h 1161397"/>
              <a:gd name="connsiteX31" fmla="*/ 1455793 w 6884912"/>
              <a:gd name="connsiteY31" fmla="*/ 623174 h 1161397"/>
              <a:gd name="connsiteX32" fmla="*/ 1480758 w 6884912"/>
              <a:gd name="connsiteY32" fmla="*/ 620863 h 1161397"/>
              <a:gd name="connsiteX33" fmla="*/ 1483154 w 6884912"/>
              <a:gd name="connsiteY33" fmla="*/ 618527 h 1161397"/>
              <a:gd name="connsiteX34" fmla="*/ 1505495 w 6884912"/>
              <a:gd name="connsiteY34" fmla="*/ 624325 h 1161397"/>
              <a:gd name="connsiteX35" fmla="*/ 1526340 w 6884912"/>
              <a:gd name="connsiteY35" fmla="*/ 638496 h 1161397"/>
              <a:gd name="connsiteX36" fmla="*/ 1731986 w 6884912"/>
              <a:gd name="connsiteY36" fmla="*/ 589682 h 1161397"/>
              <a:gd name="connsiteX37" fmla="*/ 1927935 w 6884912"/>
              <a:gd name="connsiteY37" fmla="*/ 628540 h 1161397"/>
              <a:gd name="connsiteX38" fmla="*/ 2039075 w 6884912"/>
              <a:gd name="connsiteY38" fmla="*/ 599964 h 1161397"/>
              <a:gd name="connsiteX39" fmla="*/ 2066980 w 6884912"/>
              <a:gd name="connsiteY39" fmla="*/ 550413 h 1161397"/>
              <a:gd name="connsiteX40" fmla="*/ 2352236 w 6884912"/>
              <a:gd name="connsiteY40" fmla="*/ 519602 h 1161397"/>
              <a:gd name="connsiteX41" fmla="*/ 2420791 w 6884912"/>
              <a:gd name="connsiteY41" fmla="*/ 492826 h 1161397"/>
              <a:gd name="connsiteX42" fmla="*/ 2489932 w 6884912"/>
              <a:gd name="connsiteY42" fmla="*/ 507864 h 1161397"/>
              <a:gd name="connsiteX43" fmla="*/ 2512917 w 6884912"/>
              <a:gd name="connsiteY43" fmla="*/ 489127 h 1161397"/>
              <a:gd name="connsiteX44" fmla="*/ 2516783 w 6884912"/>
              <a:gd name="connsiteY44" fmla="*/ 485473 h 1161397"/>
              <a:gd name="connsiteX45" fmla="*/ 2534360 w 6884912"/>
              <a:gd name="connsiteY45" fmla="*/ 480064 h 1161397"/>
              <a:gd name="connsiteX46" fmla="*/ 2536691 w 6884912"/>
              <a:gd name="connsiteY46" fmla="*/ 467018 h 1161397"/>
              <a:gd name="connsiteX47" fmla="*/ 2561265 w 6884912"/>
              <a:gd name="connsiteY47" fmla="*/ 450623 h 1161397"/>
              <a:gd name="connsiteX48" fmla="*/ 2594349 w 6884912"/>
              <a:gd name="connsiteY48" fmla="*/ 443884 h 1161397"/>
              <a:gd name="connsiteX49" fmla="*/ 2754324 w 6884912"/>
              <a:gd name="connsiteY49" fmla="*/ 424766 h 1161397"/>
              <a:gd name="connsiteX50" fmla="*/ 2848470 w 6884912"/>
              <a:gd name="connsiteY50" fmla="*/ 405966 h 1161397"/>
              <a:gd name="connsiteX51" fmla="*/ 2881772 w 6884912"/>
              <a:gd name="connsiteY51" fmla="*/ 387260 h 1161397"/>
              <a:gd name="connsiteX52" fmla="*/ 2929932 w 6884912"/>
              <a:gd name="connsiteY52" fmla="*/ 368912 h 1161397"/>
              <a:gd name="connsiteX53" fmla="*/ 3013020 w 6884912"/>
              <a:gd name="connsiteY53" fmla="*/ 327578 h 1161397"/>
              <a:gd name="connsiteX54" fmla="*/ 3222191 w 6884912"/>
              <a:gd name="connsiteY54" fmla="*/ 307887 h 1161397"/>
              <a:gd name="connsiteX55" fmla="*/ 3227953 w 6884912"/>
              <a:gd name="connsiteY55" fmla="*/ 297650 h 1161397"/>
              <a:gd name="connsiteX56" fmla="*/ 3510042 w 6884912"/>
              <a:gd name="connsiteY56" fmla="*/ 311820 h 1161397"/>
              <a:gd name="connsiteX57" fmla="*/ 3626773 w 6884912"/>
              <a:gd name="connsiteY57" fmla="*/ 290452 h 1161397"/>
              <a:gd name="connsiteX58" fmla="*/ 3666217 w 6884912"/>
              <a:gd name="connsiteY58" fmla="*/ 273255 h 1161397"/>
              <a:gd name="connsiteX59" fmla="*/ 3732427 w 6884912"/>
              <a:gd name="connsiteY59" fmla="*/ 245039 h 1161397"/>
              <a:gd name="connsiteX60" fmla="*/ 3777022 w 6884912"/>
              <a:gd name="connsiteY60" fmla="*/ 200276 h 1161397"/>
              <a:gd name="connsiteX61" fmla="*/ 3791246 w 6884912"/>
              <a:gd name="connsiteY61" fmla="*/ 189996 h 1161397"/>
              <a:gd name="connsiteX62" fmla="*/ 3819864 w 6884912"/>
              <a:gd name="connsiteY62" fmla="*/ 194605 h 1161397"/>
              <a:gd name="connsiteX63" fmla="*/ 3830398 w 6884912"/>
              <a:gd name="connsiteY63" fmla="*/ 188383 h 1161397"/>
              <a:gd name="connsiteX64" fmla="*/ 3834360 w 6884912"/>
              <a:gd name="connsiteY64" fmla="*/ 188992 h 1161397"/>
              <a:gd name="connsiteX65" fmla="*/ 3843715 w 6884912"/>
              <a:gd name="connsiteY65" fmla="*/ 188752 h 1161397"/>
              <a:gd name="connsiteX66" fmla="*/ 3842609 w 6884912"/>
              <a:gd name="connsiteY66" fmla="*/ 197386 h 1161397"/>
              <a:gd name="connsiteX67" fmla="*/ 3853961 w 6884912"/>
              <a:gd name="connsiteY67" fmla="*/ 213380 h 1161397"/>
              <a:gd name="connsiteX68" fmla="*/ 3907640 w 6884912"/>
              <a:gd name="connsiteY68" fmla="*/ 207568 h 1161397"/>
              <a:gd name="connsiteX69" fmla="*/ 3910449 w 6884912"/>
              <a:gd name="connsiteY69" fmla="*/ 197808 h 1161397"/>
              <a:gd name="connsiteX70" fmla="*/ 3917197 w 6884912"/>
              <a:gd name="connsiteY70" fmla="*/ 196121 h 1161397"/>
              <a:gd name="connsiteX71" fmla="*/ 3922400 w 6884912"/>
              <a:gd name="connsiteY71" fmla="*/ 205056 h 1161397"/>
              <a:gd name="connsiteX72" fmla="*/ 4013061 w 6884912"/>
              <a:gd name="connsiteY72" fmla="*/ 224874 h 1161397"/>
              <a:gd name="connsiteX73" fmla="*/ 4220717 w 6884912"/>
              <a:gd name="connsiteY73" fmla="*/ 192946 h 1161397"/>
              <a:gd name="connsiteX74" fmla="*/ 4228802 w 6884912"/>
              <a:gd name="connsiteY74" fmla="*/ 201468 h 1161397"/>
              <a:gd name="connsiteX75" fmla="*/ 4289361 w 6884912"/>
              <a:gd name="connsiteY75" fmla="*/ 196642 h 1161397"/>
              <a:gd name="connsiteX76" fmla="*/ 4498913 w 6884912"/>
              <a:gd name="connsiteY76" fmla="*/ 118915 h 1161397"/>
              <a:gd name="connsiteX77" fmla="*/ 4617330 w 6884912"/>
              <a:gd name="connsiteY77" fmla="*/ 111163 h 1161397"/>
              <a:gd name="connsiteX78" fmla="*/ 4659778 w 6884912"/>
              <a:gd name="connsiteY78" fmla="*/ 118219 h 1161397"/>
              <a:gd name="connsiteX79" fmla="*/ 4730870 w 6884912"/>
              <a:gd name="connsiteY79" fmla="*/ 129432 h 1161397"/>
              <a:gd name="connsiteX80" fmla="*/ 4844073 w 6884912"/>
              <a:gd name="connsiteY80" fmla="*/ 161768 h 1161397"/>
              <a:gd name="connsiteX81" fmla="*/ 4856454 w 6884912"/>
              <a:gd name="connsiteY81" fmla="*/ 130488 h 1161397"/>
              <a:gd name="connsiteX82" fmla="*/ 4920038 w 6884912"/>
              <a:gd name="connsiteY82" fmla="*/ 140418 h 1161397"/>
              <a:gd name="connsiteX83" fmla="*/ 5016639 w 6884912"/>
              <a:gd name="connsiteY83" fmla="*/ 158905 h 1161397"/>
              <a:gd name="connsiteX84" fmla="*/ 5072009 w 6884912"/>
              <a:gd name="connsiteY84" fmla="*/ 161502 h 1161397"/>
              <a:gd name="connsiteX85" fmla="*/ 5223626 w 6884912"/>
              <a:gd name="connsiteY85" fmla="*/ 177356 h 1161397"/>
              <a:gd name="connsiteX86" fmla="*/ 5375773 w 6884912"/>
              <a:gd name="connsiteY86" fmla="*/ 199913 h 1161397"/>
              <a:gd name="connsiteX87" fmla="*/ 5467502 w 6884912"/>
              <a:gd name="connsiteY87" fmla="*/ 250963 h 1161397"/>
              <a:gd name="connsiteX88" fmla="*/ 5592395 w 6884912"/>
              <a:gd name="connsiteY88" fmla="*/ 265434 h 1161397"/>
              <a:gd name="connsiteX89" fmla="*/ 5613532 w 6884912"/>
              <a:gd name="connsiteY89" fmla="*/ 273379 h 1161397"/>
              <a:gd name="connsiteX90" fmla="*/ 5642173 w 6884912"/>
              <a:gd name="connsiteY90" fmla="*/ 266904 h 1161397"/>
              <a:gd name="connsiteX91" fmla="*/ 5756910 w 6884912"/>
              <a:gd name="connsiteY91" fmla="*/ 239211 h 1161397"/>
              <a:gd name="connsiteX92" fmla="*/ 5846667 w 6884912"/>
              <a:gd name="connsiteY92" fmla="*/ 201786 h 1161397"/>
              <a:gd name="connsiteX93" fmla="*/ 5960732 w 6884912"/>
              <a:gd name="connsiteY93" fmla="*/ 220708 h 1161397"/>
              <a:gd name="connsiteX94" fmla="*/ 6029542 w 6884912"/>
              <a:gd name="connsiteY94" fmla="*/ 210339 h 1161397"/>
              <a:gd name="connsiteX95" fmla="*/ 6141123 w 6884912"/>
              <a:gd name="connsiteY95" fmla="*/ 159923 h 1161397"/>
              <a:gd name="connsiteX96" fmla="*/ 6290640 w 6884912"/>
              <a:gd name="connsiteY96" fmla="*/ 167441 h 1161397"/>
              <a:gd name="connsiteX97" fmla="*/ 6322806 w 6884912"/>
              <a:gd name="connsiteY97" fmla="*/ 213293 h 1161397"/>
              <a:gd name="connsiteX98" fmla="*/ 6380420 w 6884912"/>
              <a:gd name="connsiteY98" fmla="*/ 173195 h 1161397"/>
              <a:gd name="connsiteX99" fmla="*/ 6507891 w 6884912"/>
              <a:gd name="connsiteY99" fmla="*/ 118474 h 1161397"/>
              <a:gd name="connsiteX100" fmla="*/ 6571807 w 6884912"/>
              <a:gd name="connsiteY100" fmla="*/ 98636 h 1161397"/>
              <a:gd name="connsiteX101" fmla="*/ 6671880 w 6884912"/>
              <a:gd name="connsiteY101" fmla="*/ 82931 h 1161397"/>
              <a:gd name="connsiteX102" fmla="*/ 6702266 w 6884912"/>
              <a:gd name="connsiteY102" fmla="*/ 75470 h 1161397"/>
              <a:gd name="connsiteX103" fmla="*/ 6845802 w 6884912"/>
              <a:gd name="connsiteY103" fmla="*/ 24496 h 1161397"/>
              <a:gd name="connsiteX104" fmla="*/ 6884912 w 6884912"/>
              <a:gd name="connsiteY104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601644 w 6884912"/>
              <a:gd name="connsiteY7" fmla="*/ 1003997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80081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188995 w 6884912"/>
              <a:gd name="connsiteY20" fmla="*/ 697048 h 1161397"/>
              <a:gd name="connsiteX21" fmla="*/ 1242716 w 6884912"/>
              <a:gd name="connsiteY21" fmla="*/ 698052 h 1161397"/>
              <a:gd name="connsiteX22" fmla="*/ 1299977 w 6884912"/>
              <a:gd name="connsiteY22" fmla="*/ 639196 h 1161397"/>
              <a:gd name="connsiteX23" fmla="*/ 1326190 w 6884912"/>
              <a:gd name="connsiteY23" fmla="*/ 625955 h 1161397"/>
              <a:gd name="connsiteX24" fmla="*/ 1339600 w 6884912"/>
              <a:gd name="connsiteY24" fmla="*/ 616295 h 1161397"/>
              <a:gd name="connsiteX25" fmla="*/ 1340054 w 6884912"/>
              <a:gd name="connsiteY25" fmla="*/ 614022 h 1161397"/>
              <a:gd name="connsiteX26" fmla="*/ 1391606 w 6884912"/>
              <a:gd name="connsiteY26" fmla="*/ 615229 h 1161397"/>
              <a:gd name="connsiteX27" fmla="*/ 1397565 w 6884912"/>
              <a:gd name="connsiteY27" fmla="*/ 611490 h 1161397"/>
              <a:gd name="connsiteX28" fmla="*/ 1432302 w 6884912"/>
              <a:gd name="connsiteY28" fmla="*/ 617267 h 1161397"/>
              <a:gd name="connsiteX29" fmla="*/ 1449644 w 6884912"/>
              <a:gd name="connsiteY29" fmla="*/ 617591 h 1161397"/>
              <a:gd name="connsiteX30" fmla="*/ 1455793 w 6884912"/>
              <a:gd name="connsiteY30" fmla="*/ 623174 h 1161397"/>
              <a:gd name="connsiteX31" fmla="*/ 1480758 w 6884912"/>
              <a:gd name="connsiteY31" fmla="*/ 620863 h 1161397"/>
              <a:gd name="connsiteX32" fmla="*/ 1483154 w 6884912"/>
              <a:gd name="connsiteY32" fmla="*/ 618527 h 1161397"/>
              <a:gd name="connsiteX33" fmla="*/ 1505495 w 6884912"/>
              <a:gd name="connsiteY33" fmla="*/ 624325 h 1161397"/>
              <a:gd name="connsiteX34" fmla="*/ 1526340 w 6884912"/>
              <a:gd name="connsiteY34" fmla="*/ 638496 h 1161397"/>
              <a:gd name="connsiteX35" fmla="*/ 1731986 w 6884912"/>
              <a:gd name="connsiteY35" fmla="*/ 589682 h 1161397"/>
              <a:gd name="connsiteX36" fmla="*/ 1927935 w 6884912"/>
              <a:gd name="connsiteY36" fmla="*/ 628540 h 1161397"/>
              <a:gd name="connsiteX37" fmla="*/ 2039075 w 6884912"/>
              <a:gd name="connsiteY37" fmla="*/ 599964 h 1161397"/>
              <a:gd name="connsiteX38" fmla="*/ 2066980 w 6884912"/>
              <a:gd name="connsiteY38" fmla="*/ 550413 h 1161397"/>
              <a:gd name="connsiteX39" fmla="*/ 2352236 w 6884912"/>
              <a:gd name="connsiteY39" fmla="*/ 519602 h 1161397"/>
              <a:gd name="connsiteX40" fmla="*/ 2420791 w 6884912"/>
              <a:gd name="connsiteY40" fmla="*/ 492826 h 1161397"/>
              <a:gd name="connsiteX41" fmla="*/ 2489932 w 6884912"/>
              <a:gd name="connsiteY41" fmla="*/ 507864 h 1161397"/>
              <a:gd name="connsiteX42" fmla="*/ 2512917 w 6884912"/>
              <a:gd name="connsiteY42" fmla="*/ 489127 h 1161397"/>
              <a:gd name="connsiteX43" fmla="*/ 2516783 w 6884912"/>
              <a:gd name="connsiteY43" fmla="*/ 485473 h 1161397"/>
              <a:gd name="connsiteX44" fmla="*/ 2534360 w 6884912"/>
              <a:gd name="connsiteY44" fmla="*/ 480064 h 1161397"/>
              <a:gd name="connsiteX45" fmla="*/ 2536691 w 6884912"/>
              <a:gd name="connsiteY45" fmla="*/ 467018 h 1161397"/>
              <a:gd name="connsiteX46" fmla="*/ 2561265 w 6884912"/>
              <a:gd name="connsiteY46" fmla="*/ 450623 h 1161397"/>
              <a:gd name="connsiteX47" fmla="*/ 2594349 w 6884912"/>
              <a:gd name="connsiteY47" fmla="*/ 443884 h 1161397"/>
              <a:gd name="connsiteX48" fmla="*/ 2754324 w 6884912"/>
              <a:gd name="connsiteY48" fmla="*/ 424766 h 1161397"/>
              <a:gd name="connsiteX49" fmla="*/ 2848470 w 6884912"/>
              <a:gd name="connsiteY49" fmla="*/ 405966 h 1161397"/>
              <a:gd name="connsiteX50" fmla="*/ 2881772 w 6884912"/>
              <a:gd name="connsiteY50" fmla="*/ 387260 h 1161397"/>
              <a:gd name="connsiteX51" fmla="*/ 2929932 w 6884912"/>
              <a:gd name="connsiteY51" fmla="*/ 368912 h 1161397"/>
              <a:gd name="connsiteX52" fmla="*/ 3013020 w 6884912"/>
              <a:gd name="connsiteY52" fmla="*/ 327578 h 1161397"/>
              <a:gd name="connsiteX53" fmla="*/ 3222191 w 6884912"/>
              <a:gd name="connsiteY53" fmla="*/ 307887 h 1161397"/>
              <a:gd name="connsiteX54" fmla="*/ 3227953 w 6884912"/>
              <a:gd name="connsiteY54" fmla="*/ 297650 h 1161397"/>
              <a:gd name="connsiteX55" fmla="*/ 3510042 w 6884912"/>
              <a:gd name="connsiteY55" fmla="*/ 311820 h 1161397"/>
              <a:gd name="connsiteX56" fmla="*/ 3626773 w 6884912"/>
              <a:gd name="connsiteY56" fmla="*/ 290452 h 1161397"/>
              <a:gd name="connsiteX57" fmla="*/ 3666217 w 6884912"/>
              <a:gd name="connsiteY57" fmla="*/ 273255 h 1161397"/>
              <a:gd name="connsiteX58" fmla="*/ 3732427 w 6884912"/>
              <a:gd name="connsiteY58" fmla="*/ 245039 h 1161397"/>
              <a:gd name="connsiteX59" fmla="*/ 3777022 w 6884912"/>
              <a:gd name="connsiteY59" fmla="*/ 200276 h 1161397"/>
              <a:gd name="connsiteX60" fmla="*/ 3791246 w 6884912"/>
              <a:gd name="connsiteY60" fmla="*/ 189996 h 1161397"/>
              <a:gd name="connsiteX61" fmla="*/ 3819864 w 6884912"/>
              <a:gd name="connsiteY61" fmla="*/ 194605 h 1161397"/>
              <a:gd name="connsiteX62" fmla="*/ 3830398 w 6884912"/>
              <a:gd name="connsiteY62" fmla="*/ 188383 h 1161397"/>
              <a:gd name="connsiteX63" fmla="*/ 3834360 w 6884912"/>
              <a:gd name="connsiteY63" fmla="*/ 188992 h 1161397"/>
              <a:gd name="connsiteX64" fmla="*/ 3843715 w 6884912"/>
              <a:gd name="connsiteY64" fmla="*/ 188752 h 1161397"/>
              <a:gd name="connsiteX65" fmla="*/ 3842609 w 6884912"/>
              <a:gd name="connsiteY65" fmla="*/ 197386 h 1161397"/>
              <a:gd name="connsiteX66" fmla="*/ 3853961 w 6884912"/>
              <a:gd name="connsiteY66" fmla="*/ 213380 h 1161397"/>
              <a:gd name="connsiteX67" fmla="*/ 3907640 w 6884912"/>
              <a:gd name="connsiteY67" fmla="*/ 207568 h 1161397"/>
              <a:gd name="connsiteX68" fmla="*/ 3910449 w 6884912"/>
              <a:gd name="connsiteY68" fmla="*/ 197808 h 1161397"/>
              <a:gd name="connsiteX69" fmla="*/ 3917197 w 6884912"/>
              <a:gd name="connsiteY69" fmla="*/ 196121 h 1161397"/>
              <a:gd name="connsiteX70" fmla="*/ 3922400 w 6884912"/>
              <a:gd name="connsiteY70" fmla="*/ 205056 h 1161397"/>
              <a:gd name="connsiteX71" fmla="*/ 4013061 w 6884912"/>
              <a:gd name="connsiteY71" fmla="*/ 224874 h 1161397"/>
              <a:gd name="connsiteX72" fmla="*/ 4220717 w 6884912"/>
              <a:gd name="connsiteY72" fmla="*/ 192946 h 1161397"/>
              <a:gd name="connsiteX73" fmla="*/ 4228802 w 6884912"/>
              <a:gd name="connsiteY73" fmla="*/ 201468 h 1161397"/>
              <a:gd name="connsiteX74" fmla="*/ 4289361 w 6884912"/>
              <a:gd name="connsiteY74" fmla="*/ 196642 h 1161397"/>
              <a:gd name="connsiteX75" fmla="*/ 4498913 w 6884912"/>
              <a:gd name="connsiteY75" fmla="*/ 118915 h 1161397"/>
              <a:gd name="connsiteX76" fmla="*/ 4617330 w 6884912"/>
              <a:gd name="connsiteY76" fmla="*/ 111163 h 1161397"/>
              <a:gd name="connsiteX77" fmla="*/ 4659778 w 6884912"/>
              <a:gd name="connsiteY77" fmla="*/ 118219 h 1161397"/>
              <a:gd name="connsiteX78" fmla="*/ 4730870 w 6884912"/>
              <a:gd name="connsiteY78" fmla="*/ 129432 h 1161397"/>
              <a:gd name="connsiteX79" fmla="*/ 4844073 w 6884912"/>
              <a:gd name="connsiteY79" fmla="*/ 161768 h 1161397"/>
              <a:gd name="connsiteX80" fmla="*/ 4856454 w 6884912"/>
              <a:gd name="connsiteY80" fmla="*/ 130488 h 1161397"/>
              <a:gd name="connsiteX81" fmla="*/ 4920038 w 6884912"/>
              <a:gd name="connsiteY81" fmla="*/ 140418 h 1161397"/>
              <a:gd name="connsiteX82" fmla="*/ 5016639 w 6884912"/>
              <a:gd name="connsiteY82" fmla="*/ 158905 h 1161397"/>
              <a:gd name="connsiteX83" fmla="*/ 5072009 w 6884912"/>
              <a:gd name="connsiteY83" fmla="*/ 161502 h 1161397"/>
              <a:gd name="connsiteX84" fmla="*/ 5223626 w 6884912"/>
              <a:gd name="connsiteY84" fmla="*/ 177356 h 1161397"/>
              <a:gd name="connsiteX85" fmla="*/ 5375773 w 6884912"/>
              <a:gd name="connsiteY85" fmla="*/ 199913 h 1161397"/>
              <a:gd name="connsiteX86" fmla="*/ 5467502 w 6884912"/>
              <a:gd name="connsiteY86" fmla="*/ 250963 h 1161397"/>
              <a:gd name="connsiteX87" fmla="*/ 5592395 w 6884912"/>
              <a:gd name="connsiteY87" fmla="*/ 265434 h 1161397"/>
              <a:gd name="connsiteX88" fmla="*/ 5613532 w 6884912"/>
              <a:gd name="connsiteY88" fmla="*/ 273379 h 1161397"/>
              <a:gd name="connsiteX89" fmla="*/ 5642173 w 6884912"/>
              <a:gd name="connsiteY89" fmla="*/ 266904 h 1161397"/>
              <a:gd name="connsiteX90" fmla="*/ 5756910 w 6884912"/>
              <a:gd name="connsiteY90" fmla="*/ 239211 h 1161397"/>
              <a:gd name="connsiteX91" fmla="*/ 5846667 w 6884912"/>
              <a:gd name="connsiteY91" fmla="*/ 201786 h 1161397"/>
              <a:gd name="connsiteX92" fmla="*/ 5960732 w 6884912"/>
              <a:gd name="connsiteY92" fmla="*/ 220708 h 1161397"/>
              <a:gd name="connsiteX93" fmla="*/ 6029542 w 6884912"/>
              <a:gd name="connsiteY93" fmla="*/ 210339 h 1161397"/>
              <a:gd name="connsiteX94" fmla="*/ 6141123 w 6884912"/>
              <a:gd name="connsiteY94" fmla="*/ 159923 h 1161397"/>
              <a:gd name="connsiteX95" fmla="*/ 6290640 w 6884912"/>
              <a:gd name="connsiteY95" fmla="*/ 167441 h 1161397"/>
              <a:gd name="connsiteX96" fmla="*/ 6322806 w 6884912"/>
              <a:gd name="connsiteY96" fmla="*/ 213293 h 1161397"/>
              <a:gd name="connsiteX97" fmla="*/ 6380420 w 6884912"/>
              <a:gd name="connsiteY97" fmla="*/ 173195 h 1161397"/>
              <a:gd name="connsiteX98" fmla="*/ 6507891 w 6884912"/>
              <a:gd name="connsiteY98" fmla="*/ 118474 h 1161397"/>
              <a:gd name="connsiteX99" fmla="*/ 6571807 w 6884912"/>
              <a:gd name="connsiteY99" fmla="*/ 98636 h 1161397"/>
              <a:gd name="connsiteX100" fmla="*/ 6671880 w 6884912"/>
              <a:gd name="connsiteY100" fmla="*/ 82931 h 1161397"/>
              <a:gd name="connsiteX101" fmla="*/ 6702266 w 6884912"/>
              <a:gd name="connsiteY101" fmla="*/ 75470 h 1161397"/>
              <a:gd name="connsiteX102" fmla="*/ 6845802 w 6884912"/>
              <a:gd name="connsiteY102" fmla="*/ 24496 h 1161397"/>
              <a:gd name="connsiteX103" fmla="*/ 6884912 w 6884912"/>
              <a:gd name="connsiteY103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58800 w 6884912"/>
              <a:gd name="connsiteY16" fmla="*/ 700004 h 1161397"/>
              <a:gd name="connsiteX17" fmla="*/ 1166947 w 6884912"/>
              <a:gd name="connsiteY17" fmla="*/ 700762 h 1161397"/>
              <a:gd name="connsiteX18" fmla="*/ 1178135 w 6884912"/>
              <a:gd name="connsiteY18" fmla="*/ 698631 h 1161397"/>
              <a:gd name="connsiteX19" fmla="*/ 1178301 w 6884912"/>
              <a:gd name="connsiteY19" fmla="*/ 698094 h 1161397"/>
              <a:gd name="connsiteX20" fmla="*/ 1242716 w 6884912"/>
              <a:gd name="connsiteY20" fmla="*/ 698052 h 1161397"/>
              <a:gd name="connsiteX21" fmla="*/ 1299977 w 6884912"/>
              <a:gd name="connsiteY21" fmla="*/ 639196 h 1161397"/>
              <a:gd name="connsiteX22" fmla="*/ 1326190 w 6884912"/>
              <a:gd name="connsiteY22" fmla="*/ 625955 h 1161397"/>
              <a:gd name="connsiteX23" fmla="*/ 1339600 w 6884912"/>
              <a:gd name="connsiteY23" fmla="*/ 616295 h 1161397"/>
              <a:gd name="connsiteX24" fmla="*/ 1340054 w 6884912"/>
              <a:gd name="connsiteY24" fmla="*/ 614022 h 1161397"/>
              <a:gd name="connsiteX25" fmla="*/ 1391606 w 6884912"/>
              <a:gd name="connsiteY25" fmla="*/ 615229 h 1161397"/>
              <a:gd name="connsiteX26" fmla="*/ 1397565 w 6884912"/>
              <a:gd name="connsiteY26" fmla="*/ 611490 h 1161397"/>
              <a:gd name="connsiteX27" fmla="*/ 1432302 w 6884912"/>
              <a:gd name="connsiteY27" fmla="*/ 617267 h 1161397"/>
              <a:gd name="connsiteX28" fmla="*/ 1449644 w 6884912"/>
              <a:gd name="connsiteY28" fmla="*/ 617591 h 1161397"/>
              <a:gd name="connsiteX29" fmla="*/ 1455793 w 6884912"/>
              <a:gd name="connsiteY29" fmla="*/ 623174 h 1161397"/>
              <a:gd name="connsiteX30" fmla="*/ 1480758 w 6884912"/>
              <a:gd name="connsiteY30" fmla="*/ 620863 h 1161397"/>
              <a:gd name="connsiteX31" fmla="*/ 1483154 w 6884912"/>
              <a:gd name="connsiteY31" fmla="*/ 618527 h 1161397"/>
              <a:gd name="connsiteX32" fmla="*/ 1505495 w 6884912"/>
              <a:gd name="connsiteY32" fmla="*/ 624325 h 1161397"/>
              <a:gd name="connsiteX33" fmla="*/ 1526340 w 6884912"/>
              <a:gd name="connsiteY33" fmla="*/ 638496 h 1161397"/>
              <a:gd name="connsiteX34" fmla="*/ 1731986 w 6884912"/>
              <a:gd name="connsiteY34" fmla="*/ 589682 h 1161397"/>
              <a:gd name="connsiteX35" fmla="*/ 1927935 w 6884912"/>
              <a:gd name="connsiteY35" fmla="*/ 628540 h 1161397"/>
              <a:gd name="connsiteX36" fmla="*/ 2039075 w 6884912"/>
              <a:gd name="connsiteY36" fmla="*/ 599964 h 1161397"/>
              <a:gd name="connsiteX37" fmla="*/ 2066980 w 6884912"/>
              <a:gd name="connsiteY37" fmla="*/ 550413 h 1161397"/>
              <a:gd name="connsiteX38" fmla="*/ 2352236 w 6884912"/>
              <a:gd name="connsiteY38" fmla="*/ 519602 h 1161397"/>
              <a:gd name="connsiteX39" fmla="*/ 2420791 w 6884912"/>
              <a:gd name="connsiteY39" fmla="*/ 492826 h 1161397"/>
              <a:gd name="connsiteX40" fmla="*/ 2489932 w 6884912"/>
              <a:gd name="connsiteY40" fmla="*/ 507864 h 1161397"/>
              <a:gd name="connsiteX41" fmla="*/ 2512917 w 6884912"/>
              <a:gd name="connsiteY41" fmla="*/ 489127 h 1161397"/>
              <a:gd name="connsiteX42" fmla="*/ 2516783 w 6884912"/>
              <a:gd name="connsiteY42" fmla="*/ 485473 h 1161397"/>
              <a:gd name="connsiteX43" fmla="*/ 2534360 w 6884912"/>
              <a:gd name="connsiteY43" fmla="*/ 480064 h 1161397"/>
              <a:gd name="connsiteX44" fmla="*/ 2536691 w 6884912"/>
              <a:gd name="connsiteY44" fmla="*/ 467018 h 1161397"/>
              <a:gd name="connsiteX45" fmla="*/ 2561265 w 6884912"/>
              <a:gd name="connsiteY45" fmla="*/ 450623 h 1161397"/>
              <a:gd name="connsiteX46" fmla="*/ 2594349 w 6884912"/>
              <a:gd name="connsiteY46" fmla="*/ 443884 h 1161397"/>
              <a:gd name="connsiteX47" fmla="*/ 2754324 w 6884912"/>
              <a:gd name="connsiteY47" fmla="*/ 424766 h 1161397"/>
              <a:gd name="connsiteX48" fmla="*/ 2848470 w 6884912"/>
              <a:gd name="connsiteY48" fmla="*/ 405966 h 1161397"/>
              <a:gd name="connsiteX49" fmla="*/ 2881772 w 6884912"/>
              <a:gd name="connsiteY49" fmla="*/ 387260 h 1161397"/>
              <a:gd name="connsiteX50" fmla="*/ 2929932 w 6884912"/>
              <a:gd name="connsiteY50" fmla="*/ 368912 h 1161397"/>
              <a:gd name="connsiteX51" fmla="*/ 3013020 w 6884912"/>
              <a:gd name="connsiteY51" fmla="*/ 327578 h 1161397"/>
              <a:gd name="connsiteX52" fmla="*/ 3222191 w 6884912"/>
              <a:gd name="connsiteY52" fmla="*/ 307887 h 1161397"/>
              <a:gd name="connsiteX53" fmla="*/ 3227953 w 6884912"/>
              <a:gd name="connsiteY53" fmla="*/ 297650 h 1161397"/>
              <a:gd name="connsiteX54" fmla="*/ 3510042 w 6884912"/>
              <a:gd name="connsiteY54" fmla="*/ 311820 h 1161397"/>
              <a:gd name="connsiteX55" fmla="*/ 3626773 w 6884912"/>
              <a:gd name="connsiteY55" fmla="*/ 290452 h 1161397"/>
              <a:gd name="connsiteX56" fmla="*/ 3666217 w 6884912"/>
              <a:gd name="connsiteY56" fmla="*/ 273255 h 1161397"/>
              <a:gd name="connsiteX57" fmla="*/ 3732427 w 6884912"/>
              <a:gd name="connsiteY57" fmla="*/ 245039 h 1161397"/>
              <a:gd name="connsiteX58" fmla="*/ 3777022 w 6884912"/>
              <a:gd name="connsiteY58" fmla="*/ 200276 h 1161397"/>
              <a:gd name="connsiteX59" fmla="*/ 3791246 w 6884912"/>
              <a:gd name="connsiteY59" fmla="*/ 189996 h 1161397"/>
              <a:gd name="connsiteX60" fmla="*/ 3819864 w 6884912"/>
              <a:gd name="connsiteY60" fmla="*/ 194605 h 1161397"/>
              <a:gd name="connsiteX61" fmla="*/ 3830398 w 6884912"/>
              <a:gd name="connsiteY61" fmla="*/ 188383 h 1161397"/>
              <a:gd name="connsiteX62" fmla="*/ 3834360 w 6884912"/>
              <a:gd name="connsiteY62" fmla="*/ 188992 h 1161397"/>
              <a:gd name="connsiteX63" fmla="*/ 3843715 w 6884912"/>
              <a:gd name="connsiteY63" fmla="*/ 188752 h 1161397"/>
              <a:gd name="connsiteX64" fmla="*/ 3842609 w 6884912"/>
              <a:gd name="connsiteY64" fmla="*/ 197386 h 1161397"/>
              <a:gd name="connsiteX65" fmla="*/ 3853961 w 6884912"/>
              <a:gd name="connsiteY65" fmla="*/ 213380 h 1161397"/>
              <a:gd name="connsiteX66" fmla="*/ 3907640 w 6884912"/>
              <a:gd name="connsiteY66" fmla="*/ 207568 h 1161397"/>
              <a:gd name="connsiteX67" fmla="*/ 3910449 w 6884912"/>
              <a:gd name="connsiteY67" fmla="*/ 197808 h 1161397"/>
              <a:gd name="connsiteX68" fmla="*/ 3917197 w 6884912"/>
              <a:gd name="connsiteY68" fmla="*/ 196121 h 1161397"/>
              <a:gd name="connsiteX69" fmla="*/ 3922400 w 6884912"/>
              <a:gd name="connsiteY69" fmla="*/ 205056 h 1161397"/>
              <a:gd name="connsiteX70" fmla="*/ 4013061 w 6884912"/>
              <a:gd name="connsiteY70" fmla="*/ 224874 h 1161397"/>
              <a:gd name="connsiteX71" fmla="*/ 4220717 w 6884912"/>
              <a:gd name="connsiteY71" fmla="*/ 192946 h 1161397"/>
              <a:gd name="connsiteX72" fmla="*/ 4228802 w 6884912"/>
              <a:gd name="connsiteY72" fmla="*/ 201468 h 1161397"/>
              <a:gd name="connsiteX73" fmla="*/ 4289361 w 6884912"/>
              <a:gd name="connsiteY73" fmla="*/ 196642 h 1161397"/>
              <a:gd name="connsiteX74" fmla="*/ 4498913 w 6884912"/>
              <a:gd name="connsiteY74" fmla="*/ 118915 h 1161397"/>
              <a:gd name="connsiteX75" fmla="*/ 4617330 w 6884912"/>
              <a:gd name="connsiteY75" fmla="*/ 111163 h 1161397"/>
              <a:gd name="connsiteX76" fmla="*/ 4659778 w 6884912"/>
              <a:gd name="connsiteY76" fmla="*/ 118219 h 1161397"/>
              <a:gd name="connsiteX77" fmla="*/ 4730870 w 6884912"/>
              <a:gd name="connsiteY77" fmla="*/ 129432 h 1161397"/>
              <a:gd name="connsiteX78" fmla="*/ 4844073 w 6884912"/>
              <a:gd name="connsiteY78" fmla="*/ 161768 h 1161397"/>
              <a:gd name="connsiteX79" fmla="*/ 4856454 w 6884912"/>
              <a:gd name="connsiteY79" fmla="*/ 130488 h 1161397"/>
              <a:gd name="connsiteX80" fmla="*/ 4920038 w 6884912"/>
              <a:gd name="connsiteY80" fmla="*/ 140418 h 1161397"/>
              <a:gd name="connsiteX81" fmla="*/ 5016639 w 6884912"/>
              <a:gd name="connsiteY81" fmla="*/ 158905 h 1161397"/>
              <a:gd name="connsiteX82" fmla="*/ 5072009 w 6884912"/>
              <a:gd name="connsiteY82" fmla="*/ 161502 h 1161397"/>
              <a:gd name="connsiteX83" fmla="*/ 5223626 w 6884912"/>
              <a:gd name="connsiteY83" fmla="*/ 177356 h 1161397"/>
              <a:gd name="connsiteX84" fmla="*/ 5375773 w 6884912"/>
              <a:gd name="connsiteY84" fmla="*/ 199913 h 1161397"/>
              <a:gd name="connsiteX85" fmla="*/ 5467502 w 6884912"/>
              <a:gd name="connsiteY85" fmla="*/ 250963 h 1161397"/>
              <a:gd name="connsiteX86" fmla="*/ 5592395 w 6884912"/>
              <a:gd name="connsiteY86" fmla="*/ 265434 h 1161397"/>
              <a:gd name="connsiteX87" fmla="*/ 5613532 w 6884912"/>
              <a:gd name="connsiteY87" fmla="*/ 273379 h 1161397"/>
              <a:gd name="connsiteX88" fmla="*/ 5642173 w 6884912"/>
              <a:gd name="connsiteY88" fmla="*/ 266904 h 1161397"/>
              <a:gd name="connsiteX89" fmla="*/ 5756910 w 6884912"/>
              <a:gd name="connsiteY89" fmla="*/ 239211 h 1161397"/>
              <a:gd name="connsiteX90" fmla="*/ 5846667 w 6884912"/>
              <a:gd name="connsiteY90" fmla="*/ 201786 h 1161397"/>
              <a:gd name="connsiteX91" fmla="*/ 5960732 w 6884912"/>
              <a:gd name="connsiteY91" fmla="*/ 220708 h 1161397"/>
              <a:gd name="connsiteX92" fmla="*/ 6029542 w 6884912"/>
              <a:gd name="connsiteY92" fmla="*/ 210339 h 1161397"/>
              <a:gd name="connsiteX93" fmla="*/ 6141123 w 6884912"/>
              <a:gd name="connsiteY93" fmla="*/ 159923 h 1161397"/>
              <a:gd name="connsiteX94" fmla="*/ 6290640 w 6884912"/>
              <a:gd name="connsiteY94" fmla="*/ 167441 h 1161397"/>
              <a:gd name="connsiteX95" fmla="*/ 6322806 w 6884912"/>
              <a:gd name="connsiteY95" fmla="*/ 213293 h 1161397"/>
              <a:gd name="connsiteX96" fmla="*/ 6380420 w 6884912"/>
              <a:gd name="connsiteY96" fmla="*/ 173195 h 1161397"/>
              <a:gd name="connsiteX97" fmla="*/ 6507891 w 6884912"/>
              <a:gd name="connsiteY97" fmla="*/ 118474 h 1161397"/>
              <a:gd name="connsiteX98" fmla="*/ 6571807 w 6884912"/>
              <a:gd name="connsiteY98" fmla="*/ 98636 h 1161397"/>
              <a:gd name="connsiteX99" fmla="*/ 6671880 w 6884912"/>
              <a:gd name="connsiteY99" fmla="*/ 82931 h 1161397"/>
              <a:gd name="connsiteX100" fmla="*/ 6702266 w 6884912"/>
              <a:gd name="connsiteY100" fmla="*/ 75470 h 1161397"/>
              <a:gd name="connsiteX101" fmla="*/ 6845802 w 6884912"/>
              <a:gd name="connsiteY101" fmla="*/ 24496 h 1161397"/>
              <a:gd name="connsiteX102" fmla="*/ 6884912 w 6884912"/>
              <a:gd name="connsiteY102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66947 w 6884912"/>
              <a:gd name="connsiteY16" fmla="*/ 700762 h 1161397"/>
              <a:gd name="connsiteX17" fmla="*/ 1178135 w 6884912"/>
              <a:gd name="connsiteY17" fmla="*/ 698631 h 1161397"/>
              <a:gd name="connsiteX18" fmla="*/ 1178301 w 6884912"/>
              <a:gd name="connsiteY18" fmla="*/ 698094 h 1161397"/>
              <a:gd name="connsiteX19" fmla="*/ 1242716 w 6884912"/>
              <a:gd name="connsiteY19" fmla="*/ 698052 h 1161397"/>
              <a:gd name="connsiteX20" fmla="*/ 1299977 w 6884912"/>
              <a:gd name="connsiteY20" fmla="*/ 639196 h 1161397"/>
              <a:gd name="connsiteX21" fmla="*/ 1326190 w 6884912"/>
              <a:gd name="connsiteY21" fmla="*/ 625955 h 1161397"/>
              <a:gd name="connsiteX22" fmla="*/ 1339600 w 6884912"/>
              <a:gd name="connsiteY22" fmla="*/ 616295 h 1161397"/>
              <a:gd name="connsiteX23" fmla="*/ 1340054 w 6884912"/>
              <a:gd name="connsiteY23" fmla="*/ 614022 h 1161397"/>
              <a:gd name="connsiteX24" fmla="*/ 1391606 w 6884912"/>
              <a:gd name="connsiteY24" fmla="*/ 615229 h 1161397"/>
              <a:gd name="connsiteX25" fmla="*/ 1397565 w 6884912"/>
              <a:gd name="connsiteY25" fmla="*/ 611490 h 1161397"/>
              <a:gd name="connsiteX26" fmla="*/ 1432302 w 6884912"/>
              <a:gd name="connsiteY26" fmla="*/ 617267 h 1161397"/>
              <a:gd name="connsiteX27" fmla="*/ 1449644 w 6884912"/>
              <a:gd name="connsiteY27" fmla="*/ 617591 h 1161397"/>
              <a:gd name="connsiteX28" fmla="*/ 1455793 w 6884912"/>
              <a:gd name="connsiteY28" fmla="*/ 623174 h 1161397"/>
              <a:gd name="connsiteX29" fmla="*/ 1480758 w 6884912"/>
              <a:gd name="connsiteY29" fmla="*/ 620863 h 1161397"/>
              <a:gd name="connsiteX30" fmla="*/ 1483154 w 6884912"/>
              <a:gd name="connsiteY30" fmla="*/ 618527 h 1161397"/>
              <a:gd name="connsiteX31" fmla="*/ 1505495 w 6884912"/>
              <a:gd name="connsiteY31" fmla="*/ 624325 h 1161397"/>
              <a:gd name="connsiteX32" fmla="*/ 1526340 w 6884912"/>
              <a:gd name="connsiteY32" fmla="*/ 638496 h 1161397"/>
              <a:gd name="connsiteX33" fmla="*/ 1731986 w 6884912"/>
              <a:gd name="connsiteY33" fmla="*/ 589682 h 1161397"/>
              <a:gd name="connsiteX34" fmla="*/ 1927935 w 6884912"/>
              <a:gd name="connsiteY34" fmla="*/ 628540 h 1161397"/>
              <a:gd name="connsiteX35" fmla="*/ 2039075 w 6884912"/>
              <a:gd name="connsiteY35" fmla="*/ 599964 h 1161397"/>
              <a:gd name="connsiteX36" fmla="*/ 2066980 w 6884912"/>
              <a:gd name="connsiteY36" fmla="*/ 550413 h 1161397"/>
              <a:gd name="connsiteX37" fmla="*/ 2352236 w 6884912"/>
              <a:gd name="connsiteY37" fmla="*/ 519602 h 1161397"/>
              <a:gd name="connsiteX38" fmla="*/ 2420791 w 6884912"/>
              <a:gd name="connsiteY38" fmla="*/ 492826 h 1161397"/>
              <a:gd name="connsiteX39" fmla="*/ 2489932 w 6884912"/>
              <a:gd name="connsiteY39" fmla="*/ 507864 h 1161397"/>
              <a:gd name="connsiteX40" fmla="*/ 2512917 w 6884912"/>
              <a:gd name="connsiteY40" fmla="*/ 489127 h 1161397"/>
              <a:gd name="connsiteX41" fmla="*/ 2516783 w 6884912"/>
              <a:gd name="connsiteY41" fmla="*/ 485473 h 1161397"/>
              <a:gd name="connsiteX42" fmla="*/ 2534360 w 6884912"/>
              <a:gd name="connsiteY42" fmla="*/ 480064 h 1161397"/>
              <a:gd name="connsiteX43" fmla="*/ 2536691 w 6884912"/>
              <a:gd name="connsiteY43" fmla="*/ 467018 h 1161397"/>
              <a:gd name="connsiteX44" fmla="*/ 2561265 w 6884912"/>
              <a:gd name="connsiteY44" fmla="*/ 450623 h 1161397"/>
              <a:gd name="connsiteX45" fmla="*/ 2594349 w 6884912"/>
              <a:gd name="connsiteY45" fmla="*/ 443884 h 1161397"/>
              <a:gd name="connsiteX46" fmla="*/ 2754324 w 6884912"/>
              <a:gd name="connsiteY46" fmla="*/ 424766 h 1161397"/>
              <a:gd name="connsiteX47" fmla="*/ 2848470 w 6884912"/>
              <a:gd name="connsiteY47" fmla="*/ 405966 h 1161397"/>
              <a:gd name="connsiteX48" fmla="*/ 2881772 w 6884912"/>
              <a:gd name="connsiteY48" fmla="*/ 387260 h 1161397"/>
              <a:gd name="connsiteX49" fmla="*/ 2929932 w 6884912"/>
              <a:gd name="connsiteY49" fmla="*/ 368912 h 1161397"/>
              <a:gd name="connsiteX50" fmla="*/ 3013020 w 6884912"/>
              <a:gd name="connsiteY50" fmla="*/ 327578 h 1161397"/>
              <a:gd name="connsiteX51" fmla="*/ 3222191 w 6884912"/>
              <a:gd name="connsiteY51" fmla="*/ 307887 h 1161397"/>
              <a:gd name="connsiteX52" fmla="*/ 3227953 w 6884912"/>
              <a:gd name="connsiteY52" fmla="*/ 297650 h 1161397"/>
              <a:gd name="connsiteX53" fmla="*/ 3510042 w 6884912"/>
              <a:gd name="connsiteY53" fmla="*/ 311820 h 1161397"/>
              <a:gd name="connsiteX54" fmla="*/ 3626773 w 6884912"/>
              <a:gd name="connsiteY54" fmla="*/ 290452 h 1161397"/>
              <a:gd name="connsiteX55" fmla="*/ 3666217 w 6884912"/>
              <a:gd name="connsiteY55" fmla="*/ 273255 h 1161397"/>
              <a:gd name="connsiteX56" fmla="*/ 3732427 w 6884912"/>
              <a:gd name="connsiteY56" fmla="*/ 245039 h 1161397"/>
              <a:gd name="connsiteX57" fmla="*/ 3777022 w 6884912"/>
              <a:gd name="connsiteY57" fmla="*/ 200276 h 1161397"/>
              <a:gd name="connsiteX58" fmla="*/ 3791246 w 6884912"/>
              <a:gd name="connsiteY58" fmla="*/ 189996 h 1161397"/>
              <a:gd name="connsiteX59" fmla="*/ 3819864 w 6884912"/>
              <a:gd name="connsiteY59" fmla="*/ 194605 h 1161397"/>
              <a:gd name="connsiteX60" fmla="*/ 3830398 w 6884912"/>
              <a:gd name="connsiteY60" fmla="*/ 188383 h 1161397"/>
              <a:gd name="connsiteX61" fmla="*/ 3834360 w 6884912"/>
              <a:gd name="connsiteY61" fmla="*/ 188992 h 1161397"/>
              <a:gd name="connsiteX62" fmla="*/ 3843715 w 6884912"/>
              <a:gd name="connsiteY62" fmla="*/ 188752 h 1161397"/>
              <a:gd name="connsiteX63" fmla="*/ 3842609 w 6884912"/>
              <a:gd name="connsiteY63" fmla="*/ 197386 h 1161397"/>
              <a:gd name="connsiteX64" fmla="*/ 3853961 w 6884912"/>
              <a:gd name="connsiteY64" fmla="*/ 213380 h 1161397"/>
              <a:gd name="connsiteX65" fmla="*/ 3907640 w 6884912"/>
              <a:gd name="connsiteY65" fmla="*/ 207568 h 1161397"/>
              <a:gd name="connsiteX66" fmla="*/ 3910449 w 6884912"/>
              <a:gd name="connsiteY66" fmla="*/ 197808 h 1161397"/>
              <a:gd name="connsiteX67" fmla="*/ 3917197 w 6884912"/>
              <a:gd name="connsiteY67" fmla="*/ 196121 h 1161397"/>
              <a:gd name="connsiteX68" fmla="*/ 3922400 w 6884912"/>
              <a:gd name="connsiteY68" fmla="*/ 205056 h 1161397"/>
              <a:gd name="connsiteX69" fmla="*/ 4013061 w 6884912"/>
              <a:gd name="connsiteY69" fmla="*/ 224874 h 1161397"/>
              <a:gd name="connsiteX70" fmla="*/ 4220717 w 6884912"/>
              <a:gd name="connsiteY70" fmla="*/ 192946 h 1161397"/>
              <a:gd name="connsiteX71" fmla="*/ 4228802 w 6884912"/>
              <a:gd name="connsiteY71" fmla="*/ 201468 h 1161397"/>
              <a:gd name="connsiteX72" fmla="*/ 4289361 w 6884912"/>
              <a:gd name="connsiteY72" fmla="*/ 196642 h 1161397"/>
              <a:gd name="connsiteX73" fmla="*/ 4498913 w 6884912"/>
              <a:gd name="connsiteY73" fmla="*/ 118915 h 1161397"/>
              <a:gd name="connsiteX74" fmla="*/ 4617330 w 6884912"/>
              <a:gd name="connsiteY74" fmla="*/ 111163 h 1161397"/>
              <a:gd name="connsiteX75" fmla="*/ 4659778 w 6884912"/>
              <a:gd name="connsiteY75" fmla="*/ 118219 h 1161397"/>
              <a:gd name="connsiteX76" fmla="*/ 4730870 w 6884912"/>
              <a:gd name="connsiteY76" fmla="*/ 129432 h 1161397"/>
              <a:gd name="connsiteX77" fmla="*/ 4844073 w 6884912"/>
              <a:gd name="connsiteY77" fmla="*/ 161768 h 1161397"/>
              <a:gd name="connsiteX78" fmla="*/ 4856454 w 6884912"/>
              <a:gd name="connsiteY78" fmla="*/ 130488 h 1161397"/>
              <a:gd name="connsiteX79" fmla="*/ 4920038 w 6884912"/>
              <a:gd name="connsiteY79" fmla="*/ 140418 h 1161397"/>
              <a:gd name="connsiteX80" fmla="*/ 5016639 w 6884912"/>
              <a:gd name="connsiteY80" fmla="*/ 158905 h 1161397"/>
              <a:gd name="connsiteX81" fmla="*/ 5072009 w 6884912"/>
              <a:gd name="connsiteY81" fmla="*/ 161502 h 1161397"/>
              <a:gd name="connsiteX82" fmla="*/ 5223626 w 6884912"/>
              <a:gd name="connsiteY82" fmla="*/ 177356 h 1161397"/>
              <a:gd name="connsiteX83" fmla="*/ 5375773 w 6884912"/>
              <a:gd name="connsiteY83" fmla="*/ 199913 h 1161397"/>
              <a:gd name="connsiteX84" fmla="*/ 5467502 w 6884912"/>
              <a:gd name="connsiteY84" fmla="*/ 250963 h 1161397"/>
              <a:gd name="connsiteX85" fmla="*/ 5592395 w 6884912"/>
              <a:gd name="connsiteY85" fmla="*/ 265434 h 1161397"/>
              <a:gd name="connsiteX86" fmla="*/ 5613532 w 6884912"/>
              <a:gd name="connsiteY86" fmla="*/ 273379 h 1161397"/>
              <a:gd name="connsiteX87" fmla="*/ 5642173 w 6884912"/>
              <a:gd name="connsiteY87" fmla="*/ 266904 h 1161397"/>
              <a:gd name="connsiteX88" fmla="*/ 5756910 w 6884912"/>
              <a:gd name="connsiteY88" fmla="*/ 239211 h 1161397"/>
              <a:gd name="connsiteX89" fmla="*/ 5846667 w 6884912"/>
              <a:gd name="connsiteY89" fmla="*/ 201786 h 1161397"/>
              <a:gd name="connsiteX90" fmla="*/ 5960732 w 6884912"/>
              <a:gd name="connsiteY90" fmla="*/ 220708 h 1161397"/>
              <a:gd name="connsiteX91" fmla="*/ 6029542 w 6884912"/>
              <a:gd name="connsiteY91" fmla="*/ 210339 h 1161397"/>
              <a:gd name="connsiteX92" fmla="*/ 6141123 w 6884912"/>
              <a:gd name="connsiteY92" fmla="*/ 159923 h 1161397"/>
              <a:gd name="connsiteX93" fmla="*/ 6290640 w 6884912"/>
              <a:gd name="connsiteY93" fmla="*/ 167441 h 1161397"/>
              <a:gd name="connsiteX94" fmla="*/ 6322806 w 6884912"/>
              <a:gd name="connsiteY94" fmla="*/ 213293 h 1161397"/>
              <a:gd name="connsiteX95" fmla="*/ 6380420 w 6884912"/>
              <a:gd name="connsiteY95" fmla="*/ 173195 h 1161397"/>
              <a:gd name="connsiteX96" fmla="*/ 6507891 w 6884912"/>
              <a:gd name="connsiteY96" fmla="*/ 118474 h 1161397"/>
              <a:gd name="connsiteX97" fmla="*/ 6571807 w 6884912"/>
              <a:gd name="connsiteY97" fmla="*/ 98636 h 1161397"/>
              <a:gd name="connsiteX98" fmla="*/ 6671880 w 6884912"/>
              <a:gd name="connsiteY98" fmla="*/ 82931 h 1161397"/>
              <a:gd name="connsiteX99" fmla="*/ 6702266 w 6884912"/>
              <a:gd name="connsiteY99" fmla="*/ 75470 h 1161397"/>
              <a:gd name="connsiteX100" fmla="*/ 6845802 w 6884912"/>
              <a:gd name="connsiteY100" fmla="*/ 24496 h 1161397"/>
              <a:gd name="connsiteX101" fmla="*/ 6884912 w 6884912"/>
              <a:gd name="connsiteY101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38051 w 6884912"/>
              <a:gd name="connsiteY15" fmla="*/ 702034 h 1161397"/>
              <a:gd name="connsiteX16" fmla="*/ 1178135 w 6884912"/>
              <a:gd name="connsiteY16" fmla="*/ 698631 h 1161397"/>
              <a:gd name="connsiteX17" fmla="*/ 1178301 w 6884912"/>
              <a:gd name="connsiteY17" fmla="*/ 698094 h 1161397"/>
              <a:gd name="connsiteX18" fmla="*/ 1242716 w 6884912"/>
              <a:gd name="connsiteY18" fmla="*/ 698052 h 1161397"/>
              <a:gd name="connsiteX19" fmla="*/ 1299977 w 6884912"/>
              <a:gd name="connsiteY19" fmla="*/ 639196 h 1161397"/>
              <a:gd name="connsiteX20" fmla="*/ 1326190 w 6884912"/>
              <a:gd name="connsiteY20" fmla="*/ 625955 h 1161397"/>
              <a:gd name="connsiteX21" fmla="*/ 1339600 w 6884912"/>
              <a:gd name="connsiteY21" fmla="*/ 616295 h 1161397"/>
              <a:gd name="connsiteX22" fmla="*/ 1340054 w 6884912"/>
              <a:gd name="connsiteY22" fmla="*/ 614022 h 1161397"/>
              <a:gd name="connsiteX23" fmla="*/ 1391606 w 6884912"/>
              <a:gd name="connsiteY23" fmla="*/ 615229 h 1161397"/>
              <a:gd name="connsiteX24" fmla="*/ 1397565 w 6884912"/>
              <a:gd name="connsiteY24" fmla="*/ 611490 h 1161397"/>
              <a:gd name="connsiteX25" fmla="*/ 1432302 w 6884912"/>
              <a:gd name="connsiteY25" fmla="*/ 617267 h 1161397"/>
              <a:gd name="connsiteX26" fmla="*/ 1449644 w 6884912"/>
              <a:gd name="connsiteY26" fmla="*/ 617591 h 1161397"/>
              <a:gd name="connsiteX27" fmla="*/ 1455793 w 6884912"/>
              <a:gd name="connsiteY27" fmla="*/ 623174 h 1161397"/>
              <a:gd name="connsiteX28" fmla="*/ 1480758 w 6884912"/>
              <a:gd name="connsiteY28" fmla="*/ 620863 h 1161397"/>
              <a:gd name="connsiteX29" fmla="*/ 1483154 w 6884912"/>
              <a:gd name="connsiteY29" fmla="*/ 618527 h 1161397"/>
              <a:gd name="connsiteX30" fmla="*/ 1505495 w 6884912"/>
              <a:gd name="connsiteY30" fmla="*/ 624325 h 1161397"/>
              <a:gd name="connsiteX31" fmla="*/ 1526340 w 6884912"/>
              <a:gd name="connsiteY31" fmla="*/ 638496 h 1161397"/>
              <a:gd name="connsiteX32" fmla="*/ 1731986 w 6884912"/>
              <a:gd name="connsiteY32" fmla="*/ 589682 h 1161397"/>
              <a:gd name="connsiteX33" fmla="*/ 1927935 w 6884912"/>
              <a:gd name="connsiteY33" fmla="*/ 628540 h 1161397"/>
              <a:gd name="connsiteX34" fmla="*/ 2039075 w 6884912"/>
              <a:gd name="connsiteY34" fmla="*/ 599964 h 1161397"/>
              <a:gd name="connsiteX35" fmla="*/ 2066980 w 6884912"/>
              <a:gd name="connsiteY35" fmla="*/ 550413 h 1161397"/>
              <a:gd name="connsiteX36" fmla="*/ 2352236 w 6884912"/>
              <a:gd name="connsiteY36" fmla="*/ 519602 h 1161397"/>
              <a:gd name="connsiteX37" fmla="*/ 2420791 w 6884912"/>
              <a:gd name="connsiteY37" fmla="*/ 492826 h 1161397"/>
              <a:gd name="connsiteX38" fmla="*/ 2489932 w 6884912"/>
              <a:gd name="connsiteY38" fmla="*/ 507864 h 1161397"/>
              <a:gd name="connsiteX39" fmla="*/ 2512917 w 6884912"/>
              <a:gd name="connsiteY39" fmla="*/ 489127 h 1161397"/>
              <a:gd name="connsiteX40" fmla="*/ 2516783 w 6884912"/>
              <a:gd name="connsiteY40" fmla="*/ 485473 h 1161397"/>
              <a:gd name="connsiteX41" fmla="*/ 2534360 w 6884912"/>
              <a:gd name="connsiteY41" fmla="*/ 480064 h 1161397"/>
              <a:gd name="connsiteX42" fmla="*/ 2536691 w 6884912"/>
              <a:gd name="connsiteY42" fmla="*/ 467018 h 1161397"/>
              <a:gd name="connsiteX43" fmla="*/ 2561265 w 6884912"/>
              <a:gd name="connsiteY43" fmla="*/ 450623 h 1161397"/>
              <a:gd name="connsiteX44" fmla="*/ 2594349 w 6884912"/>
              <a:gd name="connsiteY44" fmla="*/ 443884 h 1161397"/>
              <a:gd name="connsiteX45" fmla="*/ 2754324 w 6884912"/>
              <a:gd name="connsiteY45" fmla="*/ 424766 h 1161397"/>
              <a:gd name="connsiteX46" fmla="*/ 2848470 w 6884912"/>
              <a:gd name="connsiteY46" fmla="*/ 405966 h 1161397"/>
              <a:gd name="connsiteX47" fmla="*/ 2881772 w 6884912"/>
              <a:gd name="connsiteY47" fmla="*/ 387260 h 1161397"/>
              <a:gd name="connsiteX48" fmla="*/ 2929932 w 6884912"/>
              <a:gd name="connsiteY48" fmla="*/ 368912 h 1161397"/>
              <a:gd name="connsiteX49" fmla="*/ 3013020 w 6884912"/>
              <a:gd name="connsiteY49" fmla="*/ 327578 h 1161397"/>
              <a:gd name="connsiteX50" fmla="*/ 3222191 w 6884912"/>
              <a:gd name="connsiteY50" fmla="*/ 307887 h 1161397"/>
              <a:gd name="connsiteX51" fmla="*/ 3227953 w 6884912"/>
              <a:gd name="connsiteY51" fmla="*/ 297650 h 1161397"/>
              <a:gd name="connsiteX52" fmla="*/ 3510042 w 6884912"/>
              <a:gd name="connsiteY52" fmla="*/ 311820 h 1161397"/>
              <a:gd name="connsiteX53" fmla="*/ 3626773 w 6884912"/>
              <a:gd name="connsiteY53" fmla="*/ 290452 h 1161397"/>
              <a:gd name="connsiteX54" fmla="*/ 3666217 w 6884912"/>
              <a:gd name="connsiteY54" fmla="*/ 273255 h 1161397"/>
              <a:gd name="connsiteX55" fmla="*/ 3732427 w 6884912"/>
              <a:gd name="connsiteY55" fmla="*/ 245039 h 1161397"/>
              <a:gd name="connsiteX56" fmla="*/ 3777022 w 6884912"/>
              <a:gd name="connsiteY56" fmla="*/ 200276 h 1161397"/>
              <a:gd name="connsiteX57" fmla="*/ 3791246 w 6884912"/>
              <a:gd name="connsiteY57" fmla="*/ 189996 h 1161397"/>
              <a:gd name="connsiteX58" fmla="*/ 3819864 w 6884912"/>
              <a:gd name="connsiteY58" fmla="*/ 194605 h 1161397"/>
              <a:gd name="connsiteX59" fmla="*/ 3830398 w 6884912"/>
              <a:gd name="connsiteY59" fmla="*/ 188383 h 1161397"/>
              <a:gd name="connsiteX60" fmla="*/ 3834360 w 6884912"/>
              <a:gd name="connsiteY60" fmla="*/ 188992 h 1161397"/>
              <a:gd name="connsiteX61" fmla="*/ 3843715 w 6884912"/>
              <a:gd name="connsiteY61" fmla="*/ 188752 h 1161397"/>
              <a:gd name="connsiteX62" fmla="*/ 3842609 w 6884912"/>
              <a:gd name="connsiteY62" fmla="*/ 197386 h 1161397"/>
              <a:gd name="connsiteX63" fmla="*/ 3853961 w 6884912"/>
              <a:gd name="connsiteY63" fmla="*/ 213380 h 1161397"/>
              <a:gd name="connsiteX64" fmla="*/ 3907640 w 6884912"/>
              <a:gd name="connsiteY64" fmla="*/ 207568 h 1161397"/>
              <a:gd name="connsiteX65" fmla="*/ 3910449 w 6884912"/>
              <a:gd name="connsiteY65" fmla="*/ 197808 h 1161397"/>
              <a:gd name="connsiteX66" fmla="*/ 3917197 w 6884912"/>
              <a:gd name="connsiteY66" fmla="*/ 196121 h 1161397"/>
              <a:gd name="connsiteX67" fmla="*/ 3922400 w 6884912"/>
              <a:gd name="connsiteY67" fmla="*/ 205056 h 1161397"/>
              <a:gd name="connsiteX68" fmla="*/ 4013061 w 6884912"/>
              <a:gd name="connsiteY68" fmla="*/ 224874 h 1161397"/>
              <a:gd name="connsiteX69" fmla="*/ 4220717 w 6884912"/>
              <a:gd name="connsiteY69" fmla="*/ 192946 h 1161397"/>
              <a:gd name="connsiteX70" fmla="*/ 4228802 w 6884912"/>
              <a:gd name="connsiteY70" fmla="*/ 201468 h 1161397"/>
              <a:gd name="connsiteX71" fmla="*/ 4289361 w 6884912"/>
              <a:gd name="connsiteY71" fmla="*/ 196642 h 1161397"/>
              <a:gd name="connsiteX72" fmla="*/ 4498913 w 6884912"/>
              <a:gd name="connsiteY72" fmla="*/ 118915 h 1161397"/>
              <a:gd name="connsiteX73" fmla="*/ 4617330 w 6884912"/>
              <a:gd name="connsiteY73" fmla="*/ 111163 h 1161397"/>
              <a:gd name="connsiteX74" fmla="*/ 4659778 w 6884912"/>
              <a:gd name="connsiteY74" fmla="*/ 118219 h 1161397"/>
              <a:gd name="connsiteX75" fmla="*/ 4730870 w 6884912"/>
              <a:gd name="connsiteY75" fmla="*/ 129432 h 1161397"/>
              <a:gd name="connsiteX76" fmla="*/ 4844073 w 6884912"/>
              <a:gd name="connsiteY76" fmla="*/ 161768 h 1161397"/>
              <a:gd name="connsiteX77" fmla="*/ 4856454 w 6884912"/>
              <a:gd name="connsiteY77" fmla="*/ 130488 h 1161397"/>
              <a:gd name="connsiteX78" fmla="*/ 4920038 w 6884912"/>
              <a:gd name="connsiteY78" fmla="*/ 140418 h 1161397"/>
              <a:gd name="connsiteX79" fmla="*/ 5016639 w 6884912"/>
              <a:gd name="connsiteY79" fmla="*/ 158905 h 1161397"/>
              <a:gd name="connsiteX80" fmla="*/ 5072009 w 6884912"/>
              <a:gd name="connsiteY80" fmla="*/ 161502 h 1161397"/>
              <a:gd name="connsiteX81" fmla="*/ 5223626 w 6884912"/>
              <a:gd name="connsiteY81" fmla="*/ 177356 h 1161397"/>
              <a:gd name="connsiteX82" fmla="*/ 5375773 w 6884912"/>
              <a:gd name="connsiteY82" fmla="*/ 199913 h 1161397"/>
              <a:gd name="connsiteX83" fmla="*/ 5467502 w 6884912"/>
              <a:gd name="connsiteY83" fmla="*/ 250963 h 1161397"/>
              <a:gd name="connsiteX84" fmla="*/ 5592395 w 6884912"/>
              <a:gd name="connsiteY84" fmla="*/ 265434 h 1161397"/>
              <a:gd name="connsiteX85" fmla="*/ 5613532 w 6884912"/>
              <a:gd name="connsiteY85" fmla="*/ 273379 h 1161397"/>
              <a:gd name="connsiteX86" fmla="*/ 5642173 w 6884912"/>
              <a:gd name="connsiteY86" fmla="*/ 266904 h 1161397"/>
              <a:gd name="connsiteX87" fmla="*/ 5756910 w 6884912"/>
              <a:gd name="connsiteY87" fmla="*/ 239211 h 1161397"/>
              <a:gd name="connsiteX88" fmla="*/ 5846667 w 6884912"/>
              <a:gd name="connsiteY88" fmla="*/ 201786 h 1161397"/>
              <a:gd name="connsiteX89" fmla="*/ 5960732 w 6884912"/>
              <a:gd name="connsiteY89" fmla="*/ 220708 h 1161397"/>
              <a:gd name="connsiteX90" fmla="*/ 6029542 w 6884912"/>
              <a:gd name="connsiteY90" fmla="*/ 210339 h 1161397"/>
              <a:gd name="connsiteX91" fmla="*/ 6141123 w 6884912"/>
              <a:gd name="connsiteY91" fmla="*/ 159923 h 1161397"/>
              <a:gd name="connsiteX92" fmla="*/ 6290640 w 6884912"/>
              <a:gd name="connsiteY92" fmla="*/ 167441 h 1161397"/>
              <a:gd name="connsiteX93" fmla="*/ 6322806 w 6884912"/>
              <a:gd name="connsiteY93" fmla="*/ 213293 h 1161397"/>
              <a:gd name="connsiteX94" fmla="*/ 6380420 w 6884912"/>
              <a:gd name="connsiteY94" fmla="*/ 173195 h 1161397"/>
              <a:gd name="connsiteX95" fmla="*/ 6507891 w 6884912"/>
              <a:gd name="connsiteY95" fmla="*/ 118474 h 1161397"/>
              <a:gd name="connsiteX96" fmla="*/ 6571807 w 6884912"/>
              <a:gd name="connsiteY96" fmla="*/ 98636 h 1161397"/>
              <a:gd name="connsiteX97" fmla="*/ 6671880 w 6884912"/>
              <a:gd name="connsiteY97" fmla="*/ 82931 h 1161397"/>
              <a:gd name="connsiteX98" fmla="*/ 6702266 w 6884912"/>
              <a:gd name="connsiteY98" fmla="*/ 75470 h 1161397"/>
              <a:gd name="connsiteX99" fmla="*/ 6845802 w 6884912"/>
              <a:gd name="connsiteY99" fmla="*/ 24496 h 1161397"/>
              <a:gd name="connsiteX100" fmla="*/ 6884912 w 6884912"/>
              <a:gd name="connsiteY100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178301 w 6884912"/>
              <a:gd name="connsiteY16" fmla="*/ 698094 h 1161397"/>
              <a:gd name="connsiteX17" fmla="*/ 1242716 w 6884912"/>
              <a:gd name="connsiteY17" fmla="*/ 698052 h 1161397"/>
              <a:gd name="connsiteX18" fmla="*/ 1299977 w 6884912"/>
              <a:gd name="connsiteY18" fmla="*/ 639196 h 1161397"/>
              <a:gd name="connsiteX19" fmla="*/ 1326190 w 6884912"/>
              <a:gd name="connsiteY19" fmla="*/ 625955 h 1161397"/>
              <a:gd name="connsiteX20" fmla="*/ 1339600 w 6884912"/>
              <a:gd name="connsiteY20" fmla="*/ 616295 h 1161397"/>
              <a:gd name="connsiteX21" fmla="*/ 1340054 w 6884912"/>
              <a:gd name="connsiteY21" fmla="*/ 614022 h 1161397"/>
              <a:gd name="connsiteX22" fmla="*/ 1391606 w 6884912"/>
              <a:gd name="connsiteY22" fmla="*/ 615229 h 1161397"/>
              <a:gd name="connsiteX23" fmla="*/ 1397565 w 6884912"/>
              <a:gd name="connsiteY23" fmla="*/ 611490 h 1161397"/>
              <a:gd name="connsiteX24" fmla="*/ 1432302 w 6884912"/>
              <a:gd name="connsiteY24" fmla="*/ 617267 h 1161397"/>
              <a:gd name="connsiteX25" fmla="*/ 1449644 w 6884912"/>
              <a:gd name="connsiteY25" fmla="*/ 617591 h 1161397"/>
              <a:gd name="connsiteX26" fmla="*/ 1455793 w 6884912"/>
              <a:gd name="connsiteY26" fmla="*/ 623174 h 1161397"/>
              <a:gd name="connsiteX27" fmla="*/ 1480758 w 6884912"/>
              <a:gd name="connsiteY27" fmla="*/ 620863 h 1161397"/>
              <a:gd name="connsiteX28" fmla="*/ 1483154 w 6884912"/>
              <a:gd name="connsiteY28" fmla="*/ 618527 h 1161397"/>
              <a:gd name="connsiteX29" fmla="*/ 1505495 w 6884912"/>
              <a:gd name="connsiteY29" fmla="*/ 624325 h 1161397"/>
              <a:gd name="connsiteX30" fmla="*/ 1526340 w 6884912"/>
              <a:gd name="connsiteY30" fmla="*/ 638496 h 1161397"/>
              <a:gd name="connsiteX31" fmla="*/ 1731986 w 6884912"/>
              <a:gd name="connsiteY31" fmla="*/ 589682 h 1161397"/>
              <a:gd name="connsiteX32" fmla="*/ 1927935 w 6884912"/>
              <a:gd name="connsiteY32" fmla="*/ 628540 h 1161397"/>
              <a:gd name="connsiteX33" fmla="*/ 2039075 w 6884912"/>
              <a:gd name="connsiteY33" fmla="*/ 599964 h 1161397"/>
              <a:gd name="connsiteX34" fmla="*/ 2066980 w 6884912"/>
              <a:gd name="connsiteY34" fmla="*/ 550413 h 1161397"/>
              <a:gd name="connsiteX35" fmla="*/ 2352236 w 6884912"/>
              <a:gd name="connsiteY35" fmla="*/ 519602 h 1161397"/>
              <a:gd name="connsiteX36" fmla="*/ 2420791 w 6884912"/>
              <a:gd name="connsiteY36" fmla="*/ 492826 h 1161397"/>
              <a:gd name="connsiteX37" fmla="*/ 2489932 w 6884912"/>
              <a:gd name="connsiteY37" fmla="*/ 507864 h 1161397"/>
              <a:gd name="connsiteX38" fmla="*/ 2512917 w 6884912"/>
              <a:gd name="connsiteY38" fmla="*/ 489127 h 1161397"/>
              <a:gd name="connsiteX39" fmla="*/ 2516783 w 6884912"/>
              <a:gd name="connsiteY39" fmla="*/ 485473 h 1161397"/>
              <a:gd name="connsiteX40" fmla="*/ 2534360 w 6884912"/>
              <a:gd name="connsiteY40" fmla="*/ 480064 h 1161397"/>
              <a:gd name="connsiteX41" fmla="*/ 2536691 w 6884912"/>
              <a:gd name="connsiteY41" fmla="*/ 467018 h 1161397"/>
              <a:gd name="connsiteX42" fmla="*/ 2561265 w 6884912"/>
              <a:gd name="connsiteY42" fmla="*/ 450623 h 1161397"/>
              <a:gd name="connsiteX43" fmla="*/ 2594349 w 6884912"/>
              <a:gd name="connsiteY43" fmla="*/ 443884 h 1161397"/>
              <a:gd name="connsiteX44" fmla="*/ 2754324 w 6884912"/>
              <a:gd name="connsiteY44" fmla="*/ 424766 h 1161397"/>
              <a:gd name="connsiteX45" fmla="*/ 2848470 w 6884912"/>
              <a:gd name="connsiteY45" fmla="*/ 405966 h 1161397"/>
              <a:gd name="connsiteX46" fmla="*/ 2881772 w 6884912"/>
              <a:gd name="connsiteY46" fmla="*/ 387260 h 1161397"/>
              <a:gd name="connsiteX47" fmla="*/ 2929932 w 6884912"/>
              <a:gd name="connsiteY47" fmla="*/ 368912 h 1161397"/>
              <a:gd name="connsiteX48" fmla="*/ 3013020 w 6884912"/>
              <a:gd name="connsiteY48" fmla="*/ 327578 h 1161397"/>
              <a:gd name="connsiteX49" fmla="*/ 3222191 w 6884912"/>
              <a:gd name="connsiteY49" fmla="*/ 307887 h 1161397"/>
              <a:gd name="connsiteX50" fmla="*/ 3227953 w 6884912"/>
              <a:gd name="connsiteY50" fmla="*/ 297650 h 1161397"/>
              <a:gd name="connsiteX51" fmla="*/ 3510042 w 6884912"/>
              <a:gd name="connsiteY51" fmla="*/ 311820 h 1161397"/>
              <a:gd name="connsiteX52" fmla="*/ 3626773 w 6884912"/>
              <a:gd name="connsiteY52" fmla="*/ 290452 h 1161397"/>
              <a:gd name="connsiteX53" fmla="*/ 3666217 w 6884912"/>
              <a:gd name="connsiteY53" fmla="*/ 273255 h 1161397"/>
              <a:gd name="connsiteX54" fmla="*/ 3732427 w 6884912"/>
              <a:gd name="connsiteY54" fmla="*/ 245039 h 1161397"/>
              <a:gd name="connsiteX55" fmla="*/ 3777022 w 6884912"/>
              <a:gd name="connsiteY55" fmla="*/ 200276 h 1161397"/>
              <a:gd name="connsiteX56" fmla="*/ 3791246 w 6884912"/>
              <a:gd name="connsiteY56" fmla="*/ 189996 h 1161397"/>
              <a:gd name="connsiteX57" fmla="*/ 3819864 w 6884912"/>
              <a:gd name="connsiteY57" fmla="*/ 194605 h 1161397"/>
              <a:gd name="connsiteX58" fmla="*/ 3830398 w 6884912"/>
              <a:gd name="connsiteY58" fmla="*/ 188383 h 1161397"/>
              <a:gd name="connsiteX59" fmla="*/ 3834360 w 6884912"/>
              <a:gd name="connsiteY59" fmla="*/ 188992 h 1161397"/>
              <a:gd name="connsiteX60" fmla="*/ 3843715 w 6884912"/>
              <a:gd name="connsiteY60" fmla="*/ 188752 h 1161397"/>
              <a:gd name="connsiteX61" fmla="*/ 3842609 w 6884912"/>
              <a:gd name="connsiteY61" fmla="*/ 197386 h 1161397"/>
              <a:gd name="connsiteX62" fmla="*/ 3853961 w 6884912"/>
              <a:gd name="connsiteY62" fmla="*/ 213380 h 1161397"/>
              <a:gd name="connsiteX63" fmla="*/ 3907640 w 6884912"/>
              <a:gd name="connsiteY63" fmla="*/ 207568 h 1161397"/>
              <a:gd name="connsiteX64" fmla="*/ 3910449 w 6884912"/>
              <a:gd name="connsiteY64" fmla="*/ 197808 h 1161397"/>
              <a:gd name="connsiteX65" fmla="*/ 3917197 w 6884912"/>
              <a:gd name="connsiteY65" fmla="*/ 196121 h 1161397"/>
              <a:gd name="connsiteX66" fmla="*/ 3922400 w 6884912"/>
              <a:gd name="connsiteY66" fmla="*/ 205056 h 1161397"/>
              <a:gd name="connsiteX67" fmla="*/ 4013061 w 6884912"/>
              <a:gd name="connsiteY67" fmla="*/ 224874 h 1161397"/>
              <a:gd name="connsiteX68" fmla="*/ 4220717 w 6884912"/>
              <a:gd name="connsiteY68" fmla="*/ 192946 h 1161397"/>
              <a:gd name="connsiteX69" fmla="*/ 4228802 w 6884912"/>
              <a:gd name="connsiteY69" fmla="*/ 201468 h 1161397"/>
              <a:gd name="connsiteX70" fmla="*/ 4289361 w 6884912"/>
              <a:gd name="connsiteY70" fmla="*/ 196642 h 1161397"/>
              <a:gd name="connsiteX71" fmla="*/ 4498913 w 6884912"/>
              <a:gd name="connsiteY71" fmla="*/ 118915 h 1161397"/>
              <a:gd name="connsiteX72" fmla="*/ 4617330 w 6884912"/>
              <a:gd name="connsiteY72" fmla="*/ 111163 h 1161397"/>
              <a:gd name="connsiteX73" fmla="*/ 4659778 w 6884912"/>
              <a:gd name="connsiteY73" fmla="*/ 118219 h 1161397"/>
              <a:gd name="connsiteX74" fmla="*/ 4730870 w 6884912"/>
              <a:gd name="connsiteY74" fmla="*/ 129432 h 1161397"/>
              <a:gd name="connsiteX75" fmla="*/ 4844073 w 6884912"/>
              <a:gd name="connsiteY75" fmla="*/ 161768 h 1161397"/>
              <a:gd name="connsiteX76" fmla="*/ 4856454 w 6884912"/>
              <a:gd name="connsiteY76" fmla="*/ 130488 h 1161397"/>
              <a:gd name="connsiteX77" fmla="*/ 4920038 w 6884912"/>
              <a:gd name="connsiteY77" fmla="*/ 140418 h 1161397"/>
              <a:gd name="connsiteX78" fmla="*/ 5016639 w 6884912"/>
              <a:gd name="connsiteY78" fmla="*/ 158905 h 1161397"/>
              <a:gd name="connsiteX79" fmla="*/ 5072009 w 6884912"/>
              <a:gd name="connsiteY79" fmla="*/ 161502 h 1161397"/>
              <a:gd name="connsiteX80" fmla="*/ 5223626 w 6884912"/>
              <a:gd name="connsiteY80" fmla="*/ 177356 h 1161397"/>
              <a:gd name="connsiteX81" fmla="*/ 5375773 w 6884912"/>
              <a:gd name="connsiteY81" fmla="*/ 199913 h 1161397"/>
              <a:gd name="connsiteX82" fmla="*/ 5467502 w 6884912"/>
              <a:gd name="connsiteY82" fmla="*/ 250963 h 1161397"/>
              <a:gd name="connsiteX83" fmla="*/ 5592395 w 6884912"/>
              <a:gd name="connsiteY83" fmla="*/ 265434 h 1161397"/>
              <a:gd name="connsiteX84" fmla="*/ 5613532 w 6884912"/>
              <a:gd name="connsiteY84" fmla="*/ 273379 h 1161397"/>
              <a:gd name="connsiteX85" fmla="*/ 5642173 w 6884912"/>
              <a:gd name="connsiteY85" fmla="*/ 266904 h 1161397"/>
              <a:gd name="connsiteX86" fmla="*/ 5756910 w 6884912"/>
              <a:gd name="connsiteY86" fmla="*/ 239211 h 1161397"/>
              <a:gd name="connsiteX87" fmla="*/ 5846667 w 6884912"/>
              <a:gd name="connsiteY87" fmla="*/ 201786 h 1161397"/>
              <a:gd name="connsiteX88" fmla="*/ 5960732 w 6884912"/>
              <a:gd name="connsiteY88" fmla="*/ 220708 h 1161397"/>
              <a:gd name="connsiteX89" fmla="*/ 6029542 w 6884912"/>
              <a:gd name="connsiteY89" fmla="*/ 210339 h 1161397"/>
              <a:gd name="connsiteX90" fmla="*/ 6141123 w 6884912"/>
              <a:gd name="connsiteY90" fmla="*/ 159923 h 1161397"/>
              <a:gd name="connsiteX91" fmla="*/ 6290640 w 6884912"/>
              <a:gd name="connsiteY91" fmla="*/ 167441 h 1161397"/>
              <a:gd name="connsiteX92" fmla="*/ 6322806 w 6884912"/>
              <a:gd name="connsiteY92" fmla="*/ 213293 h 1161397"/>
              <a:gd name="connsiteX93" fmla="*/ 6380420 w 6884912"/>
              <a:gd name="connsiteY93" fmla="*/ 173195 h 1161397"/>
              <a:gd name="connsiteX94" fmla="*/ 6507891 w 6884912"/>
              <a:gd name="connsiteY94" fmla="*/ 118474 h 1161397"/>
              <a:gd name="connsiteX95" fmla="*/ 6571807 w 6884912"/>
              <a:gd name="connsiteY95" fmla="*/ 98636 h 1161397"/>
              <a:gd name="connsiteX96" fmla="*/ 6671880 w 6884912"/>
              <a:gd name="connsiteY96" fmla="*/ 82931 h 1161397"/>
              <a:gd name="connsiteX97" fmla="*/ 6702266 w 6884912"/>
              <a:gd name="connsiteY97" fmla="*/ 75470 h 1161397"/>
              <a:gd name="connsiteX98" fmla="*/ 6845802 w 6884912"/>
              <a:gd name="connsiteY98" fmla="*/ 24496 h 1161397"/>
              <a:gd name="connsiteX99" fmla="*/ 6884912 w 6884912"/>
              <a:gd name="connsiteY99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178135 w 6884912"/>
              <a:gd name="connsiteY15" fmla="*/ 698631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1224 w 6884912"/>
              <a:gd name="connsiteY14" fmla="*/ 706160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11320 h 1161397"/>
              <a:gd name="connsiteX5" fmla="*/ 213420 w 6884912"/>
              <a:gd name="connsiteY5" fmla="*/ 1056868 h 1161397"/>
              <a:gd name="connsiteX6" fmla="*/ 454970 w 6884912"/>
              <a:gd name="connsiteY6" fmla="*/ 1023343 h 1161397"/>
              <a:gd name="connsiteX7" fmla="*/ 548162 w 6884912"/>
              <a:gd name="connsiteY7" fmla="*/ 984908 h 1161397"/>
              <a:gd name="connsiteX8" fmla="*/ 651408 w 6884912"/>
              <a:gd name="connsiteY8" fmla="*/ 984938 h 1161397"/>
              <a:gd name="connsiteX9" fmla="*/ 723108 w 6884912"/>
              <a:gd name="connsiteY9" fmla="*/ 941904 h 1161397"/>
              <a:gd name="connsiteX10" fmla="*/ 797699 w 6884912"/>
              <a:gd name="connsiteY10" fmla="*/ 931362 h 1161397"/>
              <a:gd name="connsiteX11" fmla="*/ 843359 w 6884912"/>
              <a:gd name="connsiteY11" fmla="*/ 910894 h 1161397"/>
              <a:gd name="connsiteX12" fmla="*/ 965215 w 6884912"/>
              <a:gd name="connsiteY12" fmla="*/ 846701 h 1161397"/>
              <a:gd name="connsiteX13" fmla="*/ 1085080 w 6884912"/>
              <a:gd name="connsiteY13" fmla="*/ 776086 h 1161397"/>
              <a:gd name="connsiteX14" fmla="*/ 1137166 w 6884912"/>
              <a:gd name="connsiteY14" fmla="*/ 744338 h 1161397"/>
              <a:gd name="connsiteX15" fmla="*/ 1207847 w 6884912"/>
              <a:gd name="connsiteY15" fmla="*/ 689087 h 1161397"/>
              <a:gd name="connsiteX16" fmla="*/ 1242716 w 6884912"/>
              <a:gd name="connsiteY16" fmla="*/ 698052 h 1161397"/>
              <a:gd name="connsiteX17" fmla="*/ 1299977 w 6884912"/>
              <a:gd name="connsiteY17" fmla="*/ 639196 h 1161397"/>
              <a:gd name="connsiteX18" fmla="*/ 1326190 w 6884912"/>
              <a:gd name="connsiteY18" fmla="*/ 625955 h 1161397"/>
              <a:gd name="connsiteX19" fmla="*/ 1339600 w 6884912"/>
              <a:gd name="connsiteY19" fmla="*/ 616295 h 1161397"/>
              <a:gd name="connsiteX20" fmla="*/ 1340054 w 6884912"/>
              <a:gd name="connsiteY20" fmla="*/ 614022 h 1161397"/>
              <a:gd name="connsiteX21" fmla="*/ 1391606 w 6884912"/>
              <a:gd name="connsiteY21" fmla="*/ 615229 h 1161397"/>
              <a:gd name="connsiteX22" fmla="*/ 1397565 w 6884912"/>
              <a:gd name="connsiteY22" fmla="*/ 611490 h 1161397"/>
              <a:gd name="connsiteX23" fmla="*/ 1432302 w 6884912"/>
              <a:gd name="connsiteY23" fmla="*/ 617267 h 1161397"/>
              <a:gd name="connsiteX24" fmla="*/ 1449644 w 6884912"/>
              <a:gd name="connsiteY24" fmla="*/ 617591 h 1161397"/>
              <a:gd name="connsiteX25" fmla="*/ 1455793 w 6884912"/>
              <a:gd name="connsiteY25" fmla="*/ 623174 h 1161397"/>
              <a:gd name="connsiteX26" fmla="*/ 1480758 w 6884912"/>
              <a:gd name="connsiteY26" fmla="*/ 620863 h 1161397"/>
              <a:gd name="connsiteX27" fmla="*/ 1483154 w 6884912"/>
              <a:gd name="connsiteY27" fmla="*/ 618527 h 1161397"/>
              <a:gd name="connsiteX28" fmla="*/ 1505495 w 6884912"/>
              <a:gd name="connsiteY28" fmla="*/ 624325 h 1161397"/>
              <a:gd name="connsiteX29" fmla="*/ 1526340 w 6884912"/>
              <a:gd name="connsiteY29" fmla="*/ 638496 h 1161397"/>
              <a:gd name="connsiteX30" fmla="*/ 1731986 w 6884912"/>
              <a:gd name="connsiteY30" fmla="*/ 589682 h 1161397"/>
              <a:gd name="connsiteX31" fmla="*/ 1927935 w 6884912"/>
              <a:gd name="connsiteY31" fmla="*/ 628540 h 1161397"/>
              <a:gd name="connsiteX32" fmla="*/ 2039075 w 6884912"/>
              <a:gd name="connsiteY32" fmla="*/ 599964 h 1161397"/>
              <a:gd name="connsiteX33" fmla="*/ 2066980 w 6884912"/>
              <a:gd name="connsiteY33" fmla="*/ 550413 h 1161397"/>
              <a:gd name="connsiteX34" fmla="*/ 2352236 w 6884912"/>
              <a:gd name="connsiteY34" fmla="*/ 519602 h 1161397"/>
              <a:gd name="connsiteX35" fmla="*/ 2420791 w 6884912"/>
              <a:gd name="connsiteY35" fmla="*/ 492826 h 1161397"/>
              <a:gd name="connsiteX36" fmla="*/ 2489932 w 6884912"/>
              <a:gd name="connsiteY36" fmla="*/ 507864 h 1161397"/>
              <a:gd name="connsiteX37" fmla="*/ 2512917 w 6884912"/>
              <a:gd name="connsiteY37" fmla="*/ 489127 h 1161397"/>
              <a:gd name="connsiteX38" fmla="*/ 2516783 w 6884912"/>
              <a:gd name="connsiteY38" fmla="*/ 485473 h 1161397"/>
              <a:gd name="connsiteX39" fmla="*/ 2534360 w 6884912"/>
              <a:gd name="connsiteY39" fmla="*/ 480064 h 1161397"/>
              <a:gd name="connsiteX40" fmla="*/ 2536691 w 6884912"/>
              <a:gd name="connsiteY40" fmla="*/ 467018 h 1161397"/>
              <a:gd name="connsiteX41" fmla="*/ 2561265 w 6884912"/>
              <a:gd name="connsiteY41" fmla="*/ 450623 h 1161397"/>
              <a:gd name="connsiteX42" fmla="*/ 2594349 w 6884912"/>
              <a:gd name="connsiteY42" fmla="*/ 443884 h 1161397"/>
              <a:gd name="connsiteX43" fmla="*/ 2754324 w 6884912"/>
              <a:gd name="connsiteY43" fmla="*/ 424766 h 1161397"/>
              <a:gd name="connsiteX44" fmla="*/ 2848470 w 6884912"/>
              <a:gd name="connsiteY44" fmla="*/ 405966 h 1161397"/>
              <a:gd name="connsiteX45" fmla="*/ 2881772 w 6884912"/>
              <a:gd name="connsiteY45" fmla="*/ 387260 h 1161397"/>
              <a:gd name="connsiteX46" fmla="*/ 2929932 w 6884912"/>
              <a:gd name="connsiteY46" fmla="*/ 368912 h 1161397"/>
              <a:gd name="connsiteX47" fmla="*/ 3013020 w 6884912"/>
              <a:gd name="connsiteY47" fmla="*/ 327578 h 1161397"/>
              <a:gd name="connsiteX48" fmla="*/ 3222191 w 6884912"/>
              <a:gd name="connsiteY48" fmla="*/ 307887 h 1161397"/>
              <a:gd name="connsiteX49" fmla="*/ 3227953 w 6884912"/>
              <a:gd name="connsiteY49" fmla="*/ 297650 h 1161397"/>
              <a:gd name="connsiteX50" fmla="*/ 3510042 w 6884912"/>
              <a:gd name="connsiteY50" fmla="*/ 311820 h 1161397"/>
              <a:gd name="connsiteX51" fmla="*/ 3626773 w 6884912"/>
              <a:gd name="connsiteY51" fmla="*/ 290452 h 1161397"/>
              <a:gd name="connsiteX52" fmla="*/ 3666217 w 6884912"/>
              <a:gd name="connsiteY52" fmla="*/ 273255 h 1161397"/>
              <a:gd name="connsiteX53" fmla="*/ 3732427 w 6884912"/>
              <a:gd name="connsiteY53" fmla="*/ 245039 h 1161397"/>
              <a:gd name="connsiteX54" fmla="*/ 3777022 w 6884912"/>
              <a:gd name="connsiteY54" fmla="*/ 200276 h 1161397"/>
              <a:gd name="connsiteX55" fmla="*/ 3791246 w 6884912"/>
              <a:gd name="connsiteY55" fmla="*/ 189996 h 1161397"/>
              <a:gd name="connsiteX56" fmla="*/ 3819864 w 6884912"/>
              <a:gd name="connsiteY56" fmla="*/ 194605 h 1161397"/>
              <a:gd name="connsiteX57" fmla="*/ 3830398 w 6884912"/>
              <a:gd name="connsiteY57" fmla="*/ 188383 h 1161397"/>
              <a:gd name="connsiteX58" fmla="*/ 3834360 w 6884912"/>
              <a:gd name="connsiteY58" fmla="*/ 188992 h 1161397"/>
              <a:gd name="connsiteX59" fmla="*/ 3843715 w 6884912"/>
              <a:gd name="connsiteY59" fmla="*/ 188752 h 1161397"/>
              <a:gd name="connsiteX60" fmla="*/ 3842609 w 6884912"/>
              <a:gd name="connsiteY60" fmla="*/ 197386 h 1161397"/>
              <a:gd name="connsiteX61" fmla="*/ 3853961 w 6884912"/>
              <a:gd name="connsiteY61" fmla="*/ 213380 h 1161397"/>
              <a:gd name="connsiteX62" fmla="*/ 3907640 w 6884912"/>
              <a:gd name="connsiteY62" fmla="*/ 207568 h 1161397"/>
              <a:gd name="connsiteX63" fmla="*/ 3910449 w 6884912"/>
              <a:gd name="connsiteY63" fmla="*/ 197808 h 1161397"/>
              <a:gd name="connsiteX64" fmla="*/ 3917197 w 6884912"/>
              <a:gd name="connsiteY64" fmla="*/ 196121 h 1161397"/>
              <a:gd name="connsiteX65" fmla="*/ 3922400 w 6884912"/>
              <a:gd name="connsiteY65" fmla="*/ 205056 h 1161397"/>
              <a:gd name="connsiteX66" fmla="*/ 4013061 w 6884912"/>
              <a:gd name="connsiteY66" fmla="*/ 224874 h 1161397"/>
              <a:gd name="connsiteX67" fmla="*/ 4220717 w 6884912"/>
              <a:gd name="connsiteY67" fmla="*/ 192946 h 1161397"/>
              <a:gd name="connsiteX68" fmla="*/ 4228802 w 6884912"/>
              <a:gd name="connsiteY68" fmla="*/ 201468 h 1161397"/>
              <a:gd name="connsiteX69" fmla="*/ 4289361 w 6884912"/>
              <a:gd name="connsiteY69" fmla="*/ 196642 h 1161397"/>
              <a:gd name="connsiteX70" fmla="*/ 4498913 w 6884912"/>
              <a:gd name="connsiteY70" fmla="*/ 118915 h 1161397"/>
              <a:gd name="connsiteX71" fmla="*/ 4617330 w 6884912"/>
              <a:gd name="connsiteY71" fmla="*/ 111163 h 1161397"/>
              <a:gd name="connsiteX72" fmla="*/ 4659778 w 6884912"/>
              <a:gd name="connsiteY72" fmla="*/ 118219 h 1161397"/>
              <a:gd name="connsiteX73" fmla="*/ 4730870 w 6884912"/>
              <a:gd name="connsiteY73" fmla="*/ 129432 h 1161397"/>
              <a:gd name="connsiteX74" fmla="*/ 4844073 w 6884912"/>
              <a:gd name="connsiteY74" fmla="*/ 161768 h 1161397"/>
              <a:gd name="connsiteX75" fmla="*/ 4856454 w 6884912"/>
              <a:gd name="connsiteY75" fmla="*/ 130488 h 1161397"/>
              <a:gd name="connsiteX76" fmla="*/ 4920038 w 6884912"/>
              <a:gd name="connsiteY76" fmla="*/ 140418 h 1161397"/>
              <a:gd name="connsiteX77" fmla="*/ 5016639 w 6884912"/>
              <a:gd name="connsiteY77" fmla="*/ 158905 h 1161397"/>
              <a:gd name="connsiteX78" fmla="*/ 5072009 w 6884912"/>
              <a:gd name="connsiteY78" fmla="*/ 161502 h 1161397"/>
              <a:gd name="connsiteX79" fmla="*/ 5223626 w 6884912"/>
              <a:gd name="connsiteY79" fmla="*/ 177356 h 1161397"/>
              <a:gd name="connsiteX80" fmla="*/ 5375773 w 6884912"/>
              <a:gd name="connsiteY80" fmla="*/ 199913 h 1161397"/>
              <a:gd name="connsiteX81" fmla="*/ 5467502 w 6884912"/>
              <a:gd name="connsiteY81" fmla="*/ 250963 h 1161397"/>
              <a:gd name="connsiteX82" fmla="*/ 5592395 w 6884912"/>
              <a:gd name="connsiteY82" fmla="*/ 265434 h 1161397"/>
              <a:gd name="connsiteX83" fmla="*/ 5613532 w 6884912"/>
              <a:gd name="connsiteY83" fmla="*/ 273379 h 1161397"/>
              <a:gd name="connsiteX84" fmla="*/ 5642173 w 6884912"/>
              <a:gd name="connsiteY84" fmla="*/ 266904 h 1161397"/>
              <a:gd name="connsiteX85" fmla="*/ 5756910 w 6884912"/>
              <a:gd name="connsiteY85" fmla="*/ 239211 h 1161397"/>
              <a:gd name="connsiteX86" fmla="*/ 5846667 w 6884912"/>
              <a:gd name="connsiteY86" fmla="*/ 201786 h 1161397"/>
              <a:gd name="connsiteX87" fmla="*/ 5960732 w 6884912"/>
              <a:gd name="connsiteY87" fmla="*/ 220708 h 1161397"/>
              <a:gd name="connsiteX88" fmla="*/ 6029542 w 6884912"/>
              <a:gd name="connsiteY88" fmla="*/ 210339 h 1161397"/>
              <a:gd name="connsiteX89" fmla="*/ 6141123 w 6884912"/>
              <a:gd name="connsiteY89" fmla="*/ 159923 h 1161397"/>
              <a:gd name="connsiteX90" fmla="*/ 6290640 w 6884912"/>
              <a:gd name="connsiteY90" fmla="*/ 167441 h 1161397"/>
              <a:gd name="connsiteX91" fmla="*/ 6322806 w 6884912"/>
              <a:gd name="connsiteY91" fmla="*/ 213293 h 1161397"/>
              <a:gd name="connsiteX92" fmla="*/ 6380420 w 6884912"/>
              <a:gd name="connsiteY92" fmla="*/ 173195 h 1161397"/>
              <a:gd name="connsiteX93" fmla="*/ 6507891 w 6884912"/>
              <a:gd name="connsiteY93" fmla="*/ 118474 h 1161397"/>
              <a:gd name="connsiteX94" fmla="*/ 6571807 w 6884912"/>
              <a:gd name="connsiteY94" fmla="*/ 98636 h 1161397"/>
              <a:gd name="connsiteX95" fmla="*/ 6671880 w 6884912"/>
              <a:gd name="connsiteY95" fmla="*/ 82931 h 1161397"/>
              <a:gd name="connsiteX96" fmla="*/ 6702266 w 6884912"/>
              <a:gd name="connsiteY96" fmla="*/ 75470 h 1161397"/>
              <a:gd name="connsiteX97" fmla="*/ 6845802 w 6884912"/>
              <a:gd name="connsiteY97" fmla="*/ 24496 h 1161397"/>
              <a:gd name="connsiteX98" fmla="*/ 6884912 w 6884912"/>
              <a:gd name="connsiteY98" fmla="*/ 0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088181"/>
                  <a:pt x="115388" y="1111320"/>
                </a:cubicBezTo>
                <a:cubicBezTo>
                  <a:pt x="146435" y="1096221"/>
                  <a:pt x="156823" y="1079485"/>
                  <a:pt x="213420" y="1056868"/>
                </a:cubicBezTo>
                <a:cubicBezTo>
                  <a:pt x="288217" y="1040787"/>
                  <a:pt x="383333" y="1044881"/>
                  <a:pt x="454970" y="1023343"/>
                </a:cubicBezTo>
                <a:cubicBezTo>
                  <a:pt x="440966" y="999969"/>
                  <a:pt x="571419" y="1006841"/>
                  <a:pt x="548162" y="984908"/>
                </a:cubicBezTo>
                <a:cubicBezTo>
                  <a:pt x="561321" y="956563"/>
                  <a:pt x="637415" y="1010272"/>
                  <a:pt x="651408" y="984938"/>
                </a:cubicBezTo>
                <a:cubicBezTo>
                  <a:pt x="671652" y="980952"/>
                  <a:pt x="698726" y="950833"/>
                  <a:pt x="723108" y="941904"/>
                </a:cubicBezTo>
                <a:cubicBezTo>
                  <a:pt x="760262" y="946949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6251" y="768649"/>
                  <a:pt x="1137166" y="744338"/>
                </a:cubicBezTo>
                <a:lnTo>
                  <a:pt x="1207847" y="689087"/>
                </a:lnTo>
                <a:cubicBezTo>
                  <a:pt x="1226429" y="687736"/>
                  <a:pt x="1222409" y="707958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cubicBezTo>
                  <a:pt x="1339751" y="615537"/>
                  <a:pt x="1339903" y="614780"/>
                  <a:pt x="1340054" y="614022"/>
                </a:cubicBez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61730" y="317407"/>
                  <a:pt x="3186369" y="312875"/>
                  <a:pt x="3222191" y="307887"/>
                </a:cubicBezTo>
                <a:cubicBezTo>
                  <a:pt x="3223593" y="304249"/>
                  <a:pt x="3179978" y="296995"/>
                  <a:pt x="3227953" y="297650"/>
                </a:cubicBezTo>
                <a:cubicBezTo>
                  <a:pt x="3275928" y="298306"/>
                  <a:pt x="3443572" y="313020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62781" y="222856"/>
                  <a:pt x="4184760" y="196847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61586" y="136690"/>
                  <a:pt x="4823142" y="161592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7769" y="214252"/>
                  <a:pt x="6349573" y="188998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lnTo>
                  <a:pt x="6884912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The Arc South Shore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772" y="2718402"/>
            <a:ext cx="3021806" cy="2145482"/>
          </a:xfrm>
          <a:prstGeom prst="rect">
            <a:avLst/>
          </a:prstGeom>
        </p:spPr>
      </p:pic>
      <p:graphicFrame>
        <p:nvGraphicFramePr>
          <p:cNvPr id="6" name="TextBox 3" descr="goals titles and decorative symbols">
            <a:extLst>
              <a:ext uri="{FF2B5EF4-FFF2-40B4-BE49-F238E27FC236}">
                <a16:creationId xmlns:a16="http://schemas.microsoft.com/office/drawing/2014/main" id="{38ECEB48-6D00-6DCD-03C6-804D5BD6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6912661"/>
              </p:ext>
            </p:extLst>
          </p:nvPr>
        </p:nvGraphicFramePr>
        <p:xfrm>
          <a:off x="3461686" y="1940439"/>
          <a:ext cx="4991667" cy="3701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1737</Words>
  <Application>Microsoft Office PowerPoint</Application>
  <PresentationFormat>On-screen Show (4:3)</PresentationFormat>
  <Paragraphs>185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Wingdings</vt:lpstr>
      <vt:lpstr>Office Theme</vt:lpstr>
      <vt:lpstr>Strategic Plan 2026–2031</vt:lpstr>
      <vt:lpstr>Our Mission &amp; Vision</vt:lpstr>
      <vt:lpstr>Plan Overview and Intent</vt:lpstr>
      <vt:lpstr>Satisfaction Survey Results  by Program</vt:lpstr>
      <vt:lpstr>What do our Stakeholders want?</vt:lpstr>
      <vt:lpstr>What do our Stakeholders want?</vt:lpstr>
      <vt:lpstr>What are we doing well?</vt:lpstr>
      <vt:lpstr>Where are there opportunities for growth?</vt:lpstr>
      <vt:lpstr>Strategic Goals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Elizabeth Sandblom</dc:creator>
  <cp:keywords/>
  <dc:description>generated using python-pptx</dc:description>
  <cp:lastModifiedBy>Elizabeth Sandblom</cp:lastModifiedBy>
  <cp:revision>22</cp:revision>
  <dcterms:created xsi:type="dcterms:W3CDTF">2013-01-27T09:14:16Z</dcterms:created>
  <dcterms:modified xsi:type="dcterms:W3CDTF">2025-11-03T19:18:56Z</dcterms:modified>
  <cp:category/>
</cp:coreProperties>
</file>